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1"/>
  </p:notesMasterIdLst>
  <p:handoutMasterIdLst>
    <p:handoutMasterId r:id="rId52"/>
  </p:handoutMasterIdLst>
  <p:sldIdLst>
    <p:sldId id="256" r:id="rId2"/>
    <p:sldId id="271" r:id="rId3"/>
    <p:sldId id="516" r:id="rId4"/>
    <p:sldId id="518" r:id="rId5"/>
    <p:sldId id="519" r:id="rId6"/>
    <p:sldId id="520" r:id="rId7"/>
    <p:sldId id="521" r:id="rId8"/>
    <p:sldId id="540" r:id="rId9"/>
    <p:sldId id="541" r:id="rId10"/>
    <p:sldId id="542" r:id="rId11"/>
    <p:sldId id="543" r:id="rId12"/>
    <p:sldId id="517" r:id="rId13"/>
    <p:sldId id="439" r:id="rId14"/>
    <p:sldId id="456" r:id="rId15"/>
    <p:sldId id="463" r:id="rId16"/>
    <p:sldId id="497" r:id="rId17"/>
    <p:sldId id="498" r:id="rId18"/>
    <p:sldId id="551" r:id="rId19"/>
    <p:sldId id="506" r:id="rId20"/>
    <p:sldId id="507" r:id="rId21"/>
    <p:sldId id="552" r:id="rId22"/>
    <p:sldId id="522" r:id="rId23"/>
    <p:sldId id="539" r:id="rId24"/>
    <p:sldId id="523" r:id="rId25"/>
    <p:sldId id="524" r:id="rId26"/>
    <p:sldId id="556" r:id="rId27"/>
    <p:sldId id="525" r:id="rId28"/>
    <p:sldId id="558" r:id="rId29"/>
    <p:sldId id="557" r:id="rId30"/>
    <p:sldId id="560" r:id="rId31"/>
    <p:sldId id="561" r:id="rId32"/>
    <p:sldId id="562" r:id="rId33"/>
    <p:sldId id="563" r:id="rId34"/>
    <p:sldId id="526" r:id="rId35"/>
    <p:sldId id="527" r:id="rId36"/>
    <p:sldId id="528" r:id="rId37"/>
    <p:sldId id="529" r:id="rId38"/>
    <p:sldId id="567" r:id="rId39"/>
    <p:sldId id="531" r:id="rId40"/>
    <p:sldId id="569" r:id="rId41"/>
    <p:sldId id="564" r:id="rId42"/>
    <p:sldId id="565" r:id="rId43"/>
    <p:sldId id="568" r:id="rId44"/>
    <p:sldId id="530" r:id="rId45"/>
    <p:sldId id="532" r:id="rId46"/>
    <p:sldId id="536" r:id="rId47"/>
    <p:sldId id="553" r:id="rId48"/>
    <p:sldId id="555" r:id="rId49"/>
    <p:sldId id="554" r:id="rId5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3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678"/>
    <p:restoredTop sz="94711"/>
  </p:normalViewPr>
  <p:slideViewPr>
    <p:cSldViewPr snapToGrid="0" snapToObjects="1">
      <p:cViewPr varScale="1">
        <p:scale>
          <a:sx n="86" d="100"/>
          <a:sy n="86" d="100"/>
        </p:scale>
        <p:origin x="1718" y="6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.wmf"/><Relationship Id="rId1" Type="http://schemas.openxmlformats.org/officeDocument/2006/relationships/image" Target="../media/image10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187E02-3716-1D40-8D7F-57DC01E2C524}" type="datetimeFigureOut">
              <a:rPr lang="en-US" smtClean="0"/>
              <a:t>10/31/2021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6AE257-E312-FE44-A1AA-8C5A2E8D28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7282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D21F8C-99EB-444E-99A1-923AF2D15547}" type="datetimeFigureOut">
              <a:rPr lang="en-US" smtClean="0"/>
              <a:t>10/31/2021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D320D3-BB20-7A42-947C-A5C1AF8445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5884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D320D3-BB20-7A42-947C-A5C1AF844530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5392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046D9-C699-D14E-85F5-3AE881B9DBE4}" type="datetimeFigureOut">
              <a:rPr lang="en-US" smtClean="0"/>
              <a:t>10/31/2021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02F5C-16EA-CC4B-970E-839D5CC3A7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1983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046D9-C699-D14E-85F5-3AE881B9DBE4}" type="datetimeFigureOut">
              <a:rPr lang="en-US" smtClean="0"/>
              <a:t>10/31/2021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02F5C-16EA-CC4B-970E-839D5CC3A7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1444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046D9-C699-D14E-85F5-3AE881B9DBE4}" type="datetimeFigureOut">
              <a:rPr lang="en-US" smtClean="0"/>
              <a:t>10/31/2021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02F5C-16EA-CC4B-970E-839D5CC3A7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3380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046D9-C699-D14E-85F5-3AE881B9DBE4}" type="datetimeFigureOut">
              <a:rPr lang="en-US" smtClean="0"/>
              <a:t>10/31/2021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02F5C-16EA-CC4B-970E-839D5CC3A7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4469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046D9-C699-D14E-85F5-3AE881B9DBE4}" type="datetimeFigureOut">
              <a:rPr lang="en-US" smtClean="0"/>
              <a:t>10/31/2021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02F5C-16EA-CC4B-970E-839D5CC3A7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8272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046D9-C699-D14E-85F5-3AE881B9DBE4}" type="datetimeFigureOut">
              <a:rPr lang="en-US" smtClean="0"/>
              <a:t>10/31/2021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02F5C-16EA-CC4B-970E-839D5CC3A7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9989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046D9-C699-D14E-85F5-3AE881B9DBE4}" type="datetimeFigureOut">
              <a:rPr lang="en-US" smtClean="0"/>
              <a:t>10/31/2021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02F5C-16EA-CC4B-970E-839D5CC3A7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8494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046D9-C699-D14E-85F5-3AE881B9DBE4}" type="datetimeFigureOut">
              <a:rPr lang="en-US" smtClean="0"/>
              <a:t>10/31/2021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02F5C-16EA-CC4B-970E-839D5CC3A7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1713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046D9-C699-D14E-85F5-3AE881B9DBE4}" type="datetimeFigureOut">
              <a:rPr lang="en-US" smtClean="0"/>
              <a:t>10/31/2021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02F5C-16EA-CC4B-970E-839D5CC3A7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1732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046D9-C699-D14E-85F5-3AE881B9DBE4}" type="datetimeFigureOut">
              <a:rPr lang="en-US" smtClean="0"/>
              <a:t>10/31/2021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02F5C-16EA-CC4B-970E-839D5CC3A7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0636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046D9-C699-D14E-85F5-3AE881B9DBE4}" type="datetimeFigureOut">
              <a:rPr lang="en-US" smtClean="0"/>
              <a:t>10/31/2021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02F5C-16EA-CC4B-970E-839D5CC3A7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06333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0046D9-C699-D14E-85F5-3AE881B9DBE4}" type="datetimeFigureOut">
              <a:rPr lang="en-US" smtClean="0"/>
              <a:t>10/31/2021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A02F5C-16EA-CC4B-970E-839D5CC3A7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734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2.w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2.w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1.w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10.w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11.wm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.w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BIFX 503: Biostatistics in R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2194560"/>
          </a:xfrm>
        </p:spPr>
        <p:txBody>
          <a:bodyPr>
            <a:normAutofit fontScale="92500"/>
          </a:bodyPr>
          <a:lstStyle/>
          <a:p>
            <a:r>
              <a:rPr lang="en-US" dirty="0">
                <a:solidFill>
                  <a:schemeClr val="tx1"/>
                </a:solidFill>
              </a:rPr>
              <a:t>Instructor: Jennifer Schroeder, Ph.D.</a:t>
            </a:r>
          </a:p>
          <a:p>
            <a:r>
              <a:rPr lang="en-US" dirty="0">
                <a:solidFill>
                  <a:schemeClr val="tx1"/>
                </a:solidFill>
              </a:rPr>
              <a:t>Wednesdays,  5:30-8:15pm</a:t>
            </a:r>
          </a:p>
          <a:p>
            <a:r>
              <a:rPr lang="en-US" dirty="0">
                <a:solidFill>
                  <a:schemeClr val="tx1"/>
                </a:solidFill>
              </a:rPr>
              <a:t>Hodson Technology Center, Room 237</a:t>
            </a:r>
          </a:p>
          <a:p>
            <a:r>
              <a:rPr lang="en-US" dirty="0">
                <a:solidFill>
                  <a:schemeClr val="tx1"/>
                </a:solidFill>
              </a:rPr>
              <a:t>Fall 2021</a:t>
            </a:r>
          </a:p>
        </p:txBody>
      </p:sp>
    </p:spTree>
    <p:extLst>
      <p:ext uri="{BB962C8B-B14F-4D97-AF65-F5344CB8AC3E}">
        <p14:creationId xmlns:p14="http://schemas.microsoft.com/office/powerpoint/2010/main" val="2489398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Fitting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Same procedure as for linear regression</a:t>
            </a:r>
          </a:p>
          <a:p>
            <a:pPr lvl="1"/>
            <a:r>
              <a:rPr lang="en-US" dirty="0"/>
              <a:t>Balance goodness-of-fit with complexity</a:t>
            </a:r>
          </a:p>
          <a:p>
            <a:endParaRPr lang="en-US" dirty="0"/>
          </a:p>
          <a:p>
            <a:r>
              <a:rPr lang="en-US" dirty="0"/>
              <a:t>Iterative in nature</a:t>
            </a:r>
          </a:p>
          <a:p>
            <a:pPr lvl="1"/>
            <a:r>
              <a:rPr lang="en-US" dirty="0"/>
              <a:t>Goal is an explanatory model with good fit to data</a:t>
            </a:r>
          </a:p>
          <a:p>
            <a:pPr lvl="1"/>
            <a:r>
              <a:rPr lang="en-US" dirty="0"/>
              <a:t>Examine model fit statistics at each step</a:t>
            </a:r>
          </a:p>
        </p:txBody>
      </p:sp>
    </p:spTree>
    <p:extLst>
      <p:ext uri="{BB962C8B-B14F-4D97-AF65-F5344CB8AC3E}">
        <p14:creationId xmlns:p14="http://schemas.microsoft.com/office/powerpoint/2010/main" val="14667665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Inference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Same as for linear regression</a:t>
            </a:r>
          </a:p>
          <a:p>
            <a:r>
              <a:rPr lang="en-US" dirty="0"/>
              <a:t>Parameter estimates (slopes)</a:t>
            </a:r>
          </a:p>
          <a:p>
            <a:pPr lvl="1"/>
            <a:r>
              <a:rPr lang="en-US" dirty="0"/>
              <a:t>Hypothesis tests: slope = zero?</a:t>
            </a:r>
          </a:p>
          <a:p>
            <a:pPr lvl="1"/>
            <a:r>
              <a:rPr lang="en-US" dirty="0"/>
              <a:t>Confidence intervals</a:t>
            </a:r>
          </a:p>
          <a:p>
            <a:r>
              <a:rPr lang="en-US" dirty="0"/>
              <a:t>Overall model fit</a:t>
            </a:r>
          </a:p>
          <a:p>
            <a:pPr lvl="1"/>
            <a:r>
              <a:rPr lang="en-US" dirty="0"/>
              <a:t>Different methods for assessing fit</a:t>
            </a:r>
          </a:p>
          <a:p>
            <a:pPr lvl="1"/>
            <a:r>
              <a:rPr lang="en-US" dirty="0"/>
              <a:t>Information Criterion, e.g., AIC, BIC</a:t>
            </a:r>
          </a:p>
        </p:txBody>
      </p:sp>
    </p:spTree>
    <p:extLst>
      <p:ext uri="{BB962C8B-B14F-4D97-AF65-F5344CB8AC3E}">
        <p14:creationId xmlns:p14="http://schemas.microsoft.com/office/powerpoint/2010/main" val="10950888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44285" y="1765980"/>
            <a:ext cx="8229600" cy="1143000"/>
          </a:xfrm>
        </p:spPr>
        <p:txBody>
          <a:bodyPr/>
          <a:lstStyle/>
          <a:p>
            <a:r>
              <a:rPr lang="en-US" b="1" i="1" dirty="0"/>
              <a:t>Logistic Regression</a:t>
            </a:r>
          </a:p>
        </p:txBody>
      </p:sp>
    </p:spTree>
    <p:extLst>
      <p:ext uri="{BB962C8B-B14F-4D97-AF65-F5344CB8AC3E}">
        <p14:creationId xmlns:p14="http://schemas.microsoft.com/office/powerpoint/2010/main" val="3527865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Answers the same questions as linear regression, only the outcome is binary instead of continuous</a:t>
            </a:r>
          </a:p>
          <a:p>
            <a:pPr lvl="1"/>
            <a:r>
              <a:rPr lang="en-US" sz="2400" dirty="0"/>
              <a:t>E.g. low birth weight yes or no</a:t>
            </a:r>
          </a:p>
          <a:p>
            <a:r>
              <a:rPr lang="en-US" sz="2800" dirty="0"/>
              <a:t>Instead of wanting to know the change in Y associated with X, you want to know the </a:t>
            </a:r>
            <a:r>
              <a:rPr lang="en-US" sz="2800" b="1" i="1" dirty="0"/>
              <a:t>probability of Y</a:t>
            </a:r>
            <a:r>
              <a:rPr lang="en-US" sz="2800" dirty="0"/>
              <a:t> associated with X</a:t>
            </a:r>
          </a:p>
          <a:p>
            <a:r>
              <a:rPr lang="en-US" sz="2800" dirty="0"/>
              <a:t>For example:</a:t>
            </a:r>
          </a:p>
          <a:p>
            <a:pPr lvl="1"/>
            <a:r>
              <a:rPr lang="en-US" sz="2400" dirty="0"/>
              <a:t>Is maternal smoking associated with the probability of low birth weight?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71878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507343"/>
            <a:ext cx="8229600" cy="3618820"/>
          </a:xfrm>
        </p:spPr>
        <p:txBody>
          <a:bodyPr/>
          <a:lstStyle/>
          <a:p>
            <a:r>
              <a:rPr lang="en-US" dirty="0"/>
              <a:t>The logit function</a:t>
            </a:r>
          </a:p>
          <a:p>
            <a:pPr lvl="1"/>
            <a:r>
              <a:rPr lang="en-US" altLang="en-US" dirty="0"/>
              <a:t>logit(Y)=ln(Y/(1-Y))</a:t>
            </a:r>
          </a:p>
          <a:p>
            <a:pPr lvl="1"/>
            <a:r>
              <a:rPr lang="en-US" dirty="0"/>
              <a:t>Constrains the outcome probability 0&lt;p&lt;1</a:t>
            </a:r>
          </a:p>
          <a:p>
            <a:pPr lvl="1"/>
            <a:r>
              <a:rPr lang="en-US" dirty="0"/>
              <a:t>Allows the regression coefficients to have an odds ratio interpretation</a:t>
            </a:r>
          </a:p>
          <a:p>
            <a:pPr lvl="1"/>
            <a:r>
              <a:rPr lang="en-US" altLang="en-US" dirty="0"/>
              <a:t>e</a:t>
            </a:r>
            <a:r>
              <a:rPr lang="en-US" altLang="en-US" baseline="30000" dirty="0">
                <a:sym typeface="Symbol" charset="2"/>
              </a:rPr>
              <a:t>1</a:t>
            </a:r>
            <a:r>
              <a:rPr lang="en-US" altLang="en-US" dirty="0">
                <a:sym typeface="Symbol" charset="2"/>
              </a:rPr>
              <a:t> = odds ratio for Y associated with a unit increase in X</a:t>
            </a:r>
            <a:r>
              <a:rPr lang="en-US" altLang="en-US" baseline="-25000" dirty="0">
                <a:sym typeface="Symbol" charset="2"/>
              </a:rPr>
              <a:t>1</a:t>
            </a:r>
          </a:p>
          <a:p>
            <a:pPr lvl="1"/>
            <a:endParaRPr lang="en-US" dirty="0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600"/>
              <a:t>Logistic Regression</a:t>
            </a:r>
          </a:p>
        </p:txBody>
      </p:sp>
      <p:graphicFrame>
        <p:nvGraphicFramePr>
          <p:cNvPr id="5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81978752"/>
              </p:ext>
            </p:extLst>
          </p:nvPr>
        </p:nvGraphicFramePr>
        <p:xfrm>
          <a:off x="1828800" y="1364343"/>
          <a:ext cx="548640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0" name="Equation" r:id="rId3" imgW="2730500" imgH="431800" progId="Equation.3">
                  <p:embed/>
                </p:oleObj>
              </mc:Choice>
              <mc:Fallback>
                <p:oleObj name="Equation" r:id="rId3" imgW="2730500" imgH="431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28800" y="1364343"/>
                        <a:ext cx="5486400" cy="914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913390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Interpretation of Logistic Regression Coefficients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2229" y="2663371"/>
            <a:ext cx="8650513" cy="3462792"/>
          </a:xfrm>
        </p:spPr>
        <p:txBody>
          <a:bodyPr>
            <a:normAutofit lnSpcReduction="10000"/>
          </a:bodyPr>
          <a:lstStyle/>
          <a:p>
            <a:pPr marL="342900" lvl="1" indent="-342900">
              <a:buFont typeface="Arial"/>
              <a:buChar char="•"/>
            </a:pPr>
            <a:r>
              <a:rPr lang="en-US" altLang="en-US" dirty="0"/>
              <a:t>e</a:t>
            </a:r>
            <a:r>
              <a:rPr lang="en-US" altLang="en-US" baseline="30000" dirty="0">
                <a:sym typeface="Symbol" charset="2"/>
              </a:rPr>
              <a:t>1</a:t>
            </a:r>
            <a:r>
              <a:rPr lang="en-US" altLang="en-US" dirty="0">
                <a:sym typeface="Symbol" charset="2"/>
              </a:rPr>
              <a:t> = odds ratio (OR) for Y associated with a unit increase in X</a:t>
            </a:r>
            <a:r>
              <a:rPr lang="en-US" altLang="en-US" baseline="-25000" dirty="0">
                <a:sym typeface="Symbol" charset="2"/>
              </a:rPr>
              <a:t>1</a:t>
            </a:r>
          </a:p>
          <a:p>
            <a:pPr lvl="1"/>
            <a:r>
              <a:rPr lang="en-US" dirty="0"/>
              <a:t>OR=2.0 means that a unit increase in X1 makes the outcome twice as likely</a:t>
            </a:r>
          </a:p>
          <a:p>
            <a:pPr lvl="2"/>
            <a:r>
              <a:rPr lang="en-US" b="1" i="1" dirty="0"/>
              <a:t>Positive</a:t>
            </a:r>
            <a:r>
              <a:rPr lang="en-US" dirty="0"/>
              <a:t> association, </a:t>
            </a:r>
            <a:r>
              <a:rPr lang="en-US" b="1" i="1" dirty="0"/>
              <a:t>positive</a:t>
            </a:r>
            <a:r>
              <a:rPr lang="en-US" dirty="0"/>
              <a:t> sign on β</a:t>
            </a:r>
            <a:r>
              <a:rPr lang="en-US" baseline="-25000" dirty="0"/>
              <a:t>1</a:t>
            </a:r>
          </a:p>
          <a:p>
            <a:pPr lvl="1"/>
            <a:r>
              <a:rPr lang="en-US" dirty="0"/>
              <a:t>OR=0.5 means that a unit increase in X1 makes the outcome half as likely</a:t>
            </a:r>
          </a:p>
          <a:p>
            <a:pPr lvl="2"/>
            <a:r>
              <a:rPr lang="en-US" b="1" i="1" dirty="0"/>
              <a:t>Negative</a:t>
            </a:r>
            <a:r>
              <a:rPr lang="en-US" dirty="0"/>
              <a:t> association, </a:t>
            </a:r>
            <a:r>
              <a:rPr lang="en-US" b="1" i="1" dirty="0"/>
              <a:t>negative</a:t>
            </a:r>
            <a:r>
              <a:rPr lang="en-US" dirty="0"/>
              <a:t> sign on β</a:t>
            </a:r>
            <a:r>
              <a:rPr lang="en-US" baseline="-25000" dirty="0"/>
              <a:t>1</a:t>
            </a:r>
          </a:p>
        </p:txBody>
      </p:sp>
      <p:graphicFrame>
        <p:nvGraphicFramePr>
          <p:cNvPr id="4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92409607"/>
              </p:ext>
            </p:extLst>
          </p:nvPr>
        </p:nvGraphicFramePr>
        <p:xfrm>
          <a:off x="1828800" y="1583304"/>
          <a:ext cx="548640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47" name="Equation" r:id="rId3" imgW="2730500" imgH="431800" progId="Equation.3">
                  <p:embed/>
                </p:oleObj>
              </mc:Choice>
              <mc:Fallback>
                <p:oleObj name="Equation" r:id="rId3" imgW="2730500" imgH="431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28800" y="1583304"/>
                        <a:ext cx="5486400" cy="914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329906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 in R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err="1">
                <a:solidFill>
                  <a:srgbClr val="C00000"/>
                </a:solidFill>
              </a:rPr>
              <a:t>glm</a:t>
            </a:r>
            <a:r>
              <a:rPr lang="en-US" b="1" dirty="0">
                <a:solidFill>
                  <a:srgbClr val="C00000"/>
                </a:solidFill>
              </a:rPr>
              <a:t>(y ~ x, data, family=binomial(logit))</a:t>
            </a:r>
          </a:p>
          <a:p>
            <a:endParaRPr lang="en-US" dirty="0"/>
          </a:p>
          <a:p>
            <a:r>
              <a:rPr lang="en-US" dirty="0"/>
              <a:t>y = binary dependent variable (0/1)</a:t>
            </a:r>
          </a:p>
          <a:p>
            <a:r>
              <a:rPr lang="en-US" dirty="0"/>
              <a:t>x = independent variable</a:t>
            </a:r>
          </a:p>
          <a:p>
            <a:pPr lvl="1"/>
            <a:r>
              <a:rPr lang="en-US" dirty="0"/>
              <a:t>Can be continuous or categorical</a:t>
            </a:r>
          </a:p>
          <a:p>
            <a:r>
              <a:rPr lang="en-US" dirty="0"/>
              <a:t>family=binomial(logit)</a:t>
            </a:r>
          </a:p>
          <a:p>
            <a:pPr lvl="1"/>
            <a:r>
              <a:rPr lang="en-US" dirty="0"/>
              <a:t>Identifies link function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3874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 in R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fit &lt;- </a:t>
            </a:r>
            <a:r>
              <a:rPr lang="en-US" dirty="0" err="1"/>
              <a:t>glm</a:t>
            </a:r>
            <a:r>
              <a:rPr lang="en-US" dirty="0"/>
              <a:t>(y ~ x, data, family=binomial(logit))</a:t>
            </a:r>
          </a:p>
          <a:p>
            <a:pPr lvl="1"/>
            <a:r>
              <a:rPr lang="en-US" dirty="0"/>
              <a:t>Fits logistic regression model</a:t>
            </a:r>
          </a:p>
          <a:p>
            <a:pPr lvl="1"/>
            <a:r>
              <a:rPr lang="en-US" dirty="0"/>
              <a:t>Stores results as variable “fit”</a:t>
            </a:r>
          </a:p>
          <a:p>
            <a:r>
              <a:rPr lang="en-US" dirty="0"/>
              <a:t>summary(fit)</a:t>
            </a:r>
          </a:p>
          <a:p>
            <a:pPr lvl="1"/>
            <a:r>
              <a:rPr lang="en-US" dirty="0"/>
              <a:t>Prints summary</a:t>
            </a:r>
          </a:p>
          <a:p>
            <a:r>
              <a:rPr lang="en-US" dirty="0" err="1"/>
              <a:t>exp</a:t>
            </a:r>
            <a:r>
              <a:rPr lang="en-US" dirty="0"/>
              <a:t>(</a:t>
            </a:r>
            <a:r>
              <a:rPr lang="en-US" dirty="0" err="1"/>
              <a:t>coef</a:t>
            </a:r>
            <a:r>
              <a:rPr lang="en-US" dirty="0"/>
              <a:t>(fit))</a:t>
            </a:r>
          </a:p>
          <a:p>
            <a:pPr lvl="1"/>
            <a:r>
              <a:rPr lang="en-US" dirty="0"/>
              <a:t>Prints </a:t>
            </a:r>
            <a:r>
              <a:rPr lang="en-US" dirty="0" err="1"/>
              <a:t>exponentiated</a:t>
            </a:r>
            <a:r>
              <a:rPr lang="en-US" dirty="0"/>
              <a:t> coefficients</a:t>
            </a:r>
          </a:p>
          <a:p>
            <a:r>
              <a:rPr lang="en-US" dirty="0" err="1"/>
              <a:t>exp</a:t>
            </a:r>
            <a:r>
              <a:rPr lang="en-US" dirty="0"/>
              <a:t>(</a:t>
            </a:r>
            <a:r>
              <a:rPr lang="en-US" dirty="0" err="1"/>
              <a:t>confint</a:t>
            </a:r>
            <a:r>
              <a:rPr lang="en-US" dirty="0"/>
              <a:t>(fit))</a:t>
            </a:r>
          </a:p>
          <a:p>
            <a:pPr lvl="1"/>
            <a:r>
              <a:rPr lang="en-US" dirty="0"/>
              <a:t>Prints </a:t>
            </a:r>
            <a:r>
              <a:rPr lang="en-US" dirty="0" err="1"/>
              <a:t>exponentiated</a:t>
            </a:r>
            <a:r>
              <a:rPr lang="en-US" dirty="0"/>
              <a:t> confidence bounds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73162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950D12-FE8A-4546-9A4C-A11939AD89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Fibrinogen is associated with ESR &gt; 20 while globulin is not</a:t>
            </a:r>
          </a:p>
          <a:p>
            <a:r>
              <a:rPr lang="en-US" dirty="0"/>
              <a:t>Association is statistically significant (p&lt;0.05)</a:t>
            </a:r>
          </a:p>
          <a:p>
            <a:r>
              <a:rPr lang="en-US" dirty="0"/>
              <a:t>OR &gt; 1, confidence interval excludes 1</a:t>
            </a:r>
          </a:p>
          <a:p>
            <a:r>
              <a:rPr lang="en-US" dirty="0"/>
              <a:t>Adding globulin to the model does not improve fit</a:t>
            </a:r>
          </a:p>
          <a:p>
            <a:r>
              <a:rPr lang="en-US" i="1" dirty="0">
                <a:solidFill>
                  <a:schemeClr val="tx2"/>
                </a:solidFill>
              </a:rPr>
              <a:t>How do these proteins do at classifying patients as ESR &gt; 20?</a:t>
            </a:r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A0F90B0-19B3-3242-84FC-58600B6DC6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Blood Screening Example</a:t>
            </a:r>
          </a:p>
        </p:txBody>
      </p:sp>
    </p:spTree>
    <p:extLst>
      <p:ext uri="{BB962C8B-B14F-4D97-AF65-F5344CB8AC3E}">
        <p14:creationId xmlns:p14="http://schemas.microsoft.com/office/powerpoint/2010/main" val="24381078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ROC Curves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 receiver operating characteristic (ROC) curve is a graphic that illustrates the diagnostic ability of a binary classifier</a:t>
            </a:r>
          </a:p>
          <a:p>
            <a:endParaRPr lang="en-US" dirty="0"/>
          </a:p>
          <a:p>
            <a:r>
              <a:rPr lang="en-US" dirty="0"/>
              <a:t>The area under the curve (AUC) is a measure of how well the classifier performs</a:t>
            </a:r>
          </a:p>
          <a:p>
            <a:pPr lvl="1"/>
            <a:r>
              <a:rPr lang="en-US" dirty="0"/>
              <a:t>Over 0.90 is Excellent</a:t>
            </a:r>
          </a:p>
          <a:p>
            <a:pPr lvl="1"/>
            <a:r>
              <a:rPr lang="en-US" dirty="0"/>
              <a:t>0.80-0.90 is Good</a:t>
            </a:r>
          </a:p>
          <a:p>
            <a:pPr lvl="1"/>
            <a:r>
              <a:rPr lang="en-US" dirty="0"/>
              <a:t>0.70-0.80 is Fair</a:t>
            </a:r>
          </a:p>
        </p:txBody>
      </p:sp>
    </p:spTree>
    <p:extLst>
      <p:ext uri="{BB962C8B-B14F-4D97-AF65-F5344CB8AC3E}">
        <p14:creationId xmlns:p14="http://schemas.microsoft.com/office/powerpoint/2010/main" val="16719471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06382" y="2325011"/>
            <a:ext cx="7680418" cy="3357332"/>
          </a:xfrm>
        </p:spPr>
        <p:txBody>
          <a:bodyPr>
            <a:normAutofit/>
          </a:bodyPr>
          <a:lstStyle/>
          <a:p>
            <a:r>
              <a:rPr lang="en-US" dirty="0"/>
              <a:t>Review:</a:t>
            </a:r>
          </a:p>
          <a:p>
            <a:pPr lvl="1"/>
            <a:r>
              <a:rPr lang="en-US" dirty="0"/>
              <a:t>Generalized Linear Models</a:t>
            </a:r>
          </a:p>
          <a:p>
            <a:pPr lvl="1"/>
            <a:r>
              <a:rPr lang="en-US" dirty="0"/>
              <a:t>Logistic regression</a:t>
            </a:r>
          </a:p>
          <a:p>
            <a:r>
              <a:rPr lang="en-US" dirty="0"/>
              <a:t>Survival Analysis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7267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533400"/>
            <a:ext cx="6096000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0450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1A2B4DE-0AAB-EB4A-A671-87DA58176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Blood Screening Example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8C02D4-466A-0D4D-9765-35932F16A9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023" y="1417637"/>
            <a:ext cx="7392202" cy="470402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713BF18-7480-734A-AF57-7E93A630A1C8}"/>
              </a:ext>
            </a:extLst>
          </p:cNvPr>
          <p:cNvSpPr txBox="1"/>
          <p:nvPr/>
        </p:nvSpPr>
        <p:spPr>
          <a:xfrm>
            <a:off x="2254718" y="1316620"/>
            <a:ext cx="13860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Fibrinogen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35CD02-1557-9045-8B40-077D2DDD2D8D}"/>
              </a:ext>
            </a:extLst>
          </p:cNvPr>
          <p:cNvSpPr txBox="1"/>
          <p:nvPr/>
        </p:nvSpPr>
        <p:spPr>
          <a:xfrm>
            <a:off x="5438274" y="1316620"/>
            <a:ext cx="23678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Fibrinogen + Globulin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E8C38B-B00C-404D-A35B-C49C1B94AF85}"/>
              </a:ext>
            </a:extLst>
          </p:cNvPr>
          <p:cNvSpPr txBox="1"/>
          <p:nvPr/>
        </p:nvSpPr>
        <p:spPr>
          <a:xfrm>
            <a:off x="2254718" y="6189043"/>
            <a:ext cx="2088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AUC = 0.71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E8B7A97-0919-BC41-A9DF-D5E29956DC7E}"/>
              </a:ext>
            </a:extLst>
          </p:cNvPr>
          <p:cNvSpPr txBox="1"/>
          <p:nvPr/>
        </p:nvSpPr>
        <p:spPr>
          <a:xfrm>
            <a:off x="6014674" y="6227545"/>
            <a:ext cx="1215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AUC = 0.81</a:t>
            </a:r>
          </a:p>
        </p:txBody>
      </p:sp>
    </p:spTree>
    <p:extLst>
      <p:ext uri="{BB962C8B-B14F-4D97-AF65-F5344CB8AC3E}">
        <p14:creationId xmlns:p14="http://schemas.microsoft.com/office/powerpoint/2010/main" val="5025787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4800" y="1989138"/>
            <a:ext cx="8229600" cy="1143000"/>
          </a:xfrm>
        </p:spPr>
        <p:txBody>
          <a:bodyPr/>
          <a:lstStyle/>
          <a:p>
            <a:r>
              <a:rPr lang="en-US" b="1" i="1" dirty="0"/>
              <a:t>Survival Analysis</a:t>
            </a:r>
          </a:p>
        </p:txBody>
      </p:sp>
    </p:spTree>
    <p:extLst>
      <p:ext uri="{BB962C8B-B14F-4D97-AF65-F5344CB8AC3E}">
        <p14:creationId xmlns:p14="http://schemas.microsoft.com/office/powerpoint/2010/main" val="1799938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000"/>
              <a:t>What is Survival Analysis?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en-US" dirty="0"/>
              <a:t>Predicting the </a:t>
            </a:r>
            <a:r>
              <a:rPr lang="en-US" altLang="en-US" i="1" dirty="0"/>
              <a:t>amount of time</a:t>
            </a:r>
            <a:r>
              <a:rPr lang="en-US" altLang="en-US" dirty="0"/>
              <a:t> it takes for a specified outcome to occur</a:t>
            </a:r>
          </a:p>
          <a:p>
            <a:pPr lvl="1" eaLnBrk="1" hangingPunct="1"/>
            <a:r>
              <a:rPr lang="en-US" altLang="en-US" dirty="0"/>
              <a:t>a.k.a. time-to-event</a:t>
            </a:r>
          </a:p>
          <a:p>
            <a:pPr eaLnBrk="1" hangingPunct="1"/>
            <a:r>
              <a:rPr lang="en-US" altLang="en-US" dirty="0"/>
              <a:t>The outcome can be:</a:t>
            </a:r>
          </a:p>
          <a:p>
            <a:pPr lvl="1" eaLnBrk="1" hangingPunct="1"/>
            <a:r>
              <a:rPr lang="en-US" altLang="en-US" dirty="0"/>
              <a:t>Mortality (hence the name survival analysis)</a:t>
            </a:r>
          </a:p>
          <a:p>
            <a:pPr lvl="1" eaLnBrk="1" hangingPunct="1"/>
            <a:r>
              <a:rPr lang="en-US" altLang="en-US" dirty="0"/>
              <a:t>Study dropout</a:t>
            </a:r>
          </a:p>
          <a:p>
            <a:pPr lvl="1" eaLnBrk="1" hangingPunct="1"/>
            <a:r>
              <a:rPr lang="en-US" altLang="en-US" dirty="0"/>
              <a:t>Occurrence of medication side-effect</a:t>
            </a:r>
          </a:p>
          <a:p>
            <a:pPr lvl="1" eaLnBrk="1" hangingPunct="1"/>
            <a:r>
              <a:rPr lang="en-US" altLang="en-US" dirty="0"/>
              <a:t>Relapse to disease condition</a:t>
            </a:r>
          </a:p>
        </p:txBody>
      </p:sp>
    </p:spTree>
    <p:extLst>
      <p:ext uri="{BB962C8B-B14F-4D97-AF65-F5344CB8AC3E}">
        <p14:creationId xmlns:p14="http://schemas.microsoft.com/office/powerpoint/2010/main" val="20005394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000" dirty="0"/>
              <a:t>Person-Time Data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sz="2800" dirty="0"/>
              <a:t>Survival analysis and incidence-rate analysis utilize person-time data</a:t>
            </a:r>
          </a:p>
          <a:p>
            <a:pPr eaLnBrk="1" hangingPunct="1"/>
            <a:r>
              <a:rPr lang="en-US" altLang="en-US" sz="2800" dirty="0"/>
              <a:t>Person-time data requires specialized methods for analysis developed for rates and proportions</a:t>
            </a:r>
          </a:p>
          <a:p>
            <a:pPr eaLnBrk="1" hangingPunct="1"/>
            <a:r>
              <a:rPr lang="en-US" altLang="en-US" sz="2800" dirty="0"/>
              <a:t>Numerator: number of cases (events)</a:t>
            </a:r>
          </a:p>
          <a:p>
            <a:pPr eaLnBrk="1" hangingPunct="1"/>
            <a:r>
              <a:rPr lang="en-US" altLang="en-US" sz="2800" dirty="0"/>
              <a:t>Denominator: time frame during which these events were observed</a:t>
            </a:r>
          </a:p>
        </p:txBody>
      </p:sp>
    </p:spTree>
    <p:extLst>
      <p:ext uri="{BB962C8B-B14F-4D97-AF65-F5344CB8AC3E}">
        <p14:creationId xmlns:p14="http://schemas.microsoft.com/office/powerpoint/2010/main" val="10625773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600" dirty="0"/>
              <a:t>Censored Data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8229600" cy="4819454"/>
          </a:xfrm>
        </p:spPr>
        <p:txBody>
          <a:bodyPr>
            <a:normAutofit fontScale="92500" lnSpcReduction="10000"/>
          </a:bodyPr>
          <a:lstStyle/>
          <a:p>
            <a:pPr eaLnBrk="1" hangingPunct="1">
              <a:lnSpc>
                <a:spcPct val="90000"/>
              </a:lnSpc>
            </a:pPr>
            <a:r>
              <a:rPr lang="en-US" altLang="en-US" sz="2400" dirty="0"/>
              <a:t>What makes survival analysis unique is that a proportion of the outcomes are likely </a:t>
            </a:r>
            <a:r>
              <a:rPr lang="en-US" altLang="en-US" sz="2400" i="1" dirty="0"/>
              <a:t>censored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000" dirty="0"/>
              <a:t>You don’t know the exact value of the survival time, but you know it exceeds a certain value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000" dirty="0"/>
              <a:t>This is known as right censoring.  Other forms of censoring exist (e.g. interval censoring) but right censoring is the focus of this class.</a:t>
            </a:r>
          </a:p>
          <a:p>
            <a:pPr eaLnBrk="1" hangingPunct="1">
              <a:lnSpc>
                <a:spcPct val="90000"/>
              </a:lnSpc>
            </a:pPr>
            <a:endParaRPr lang="en-US" altLang="en-US" sz="2400" dirty="0"/>
          </a:p>
          <a:p>
            <a:pPr eaLnBrk="1" hangingPunct="1">
              <a:lnSpc>
                <a:spcPct val="90000"/>
              </a:lnSpc>
            </a:pPr>
            <a:r>
              <a:rPr lang="en-US" altLang="en-US" sz="2400" dirty="0"/>
              <a:t>Examples: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000" u="sng" dirty="0"/>
              <a:t>Study retention time</a:t>
            </a:r>
            <a:r>
              <a:rPr lang="en-US" altLang="en-US" sz="2000" dirty="0"/>
              <a:t> – Completers are censored: when would they have dropped out if the study had been infinitely long?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000" u="sng" dirty="0"/>
              <a:t>Time until relapse</a:t>
            </a:r>
            <a:r>
              <a:rPr lang="en-US" altLang="en-US" sz="2000" dirty="0"/>
              <a:t> – Dropouts are censored: when would they have relapsed if they had stayed in the study?  (Those who completed the study and remained healthy until the end are also censored.)</a:t>
            </a:r>
          </a:p>
          <a:p>
            <a:pPr lvl="1" eaLnBrk="1" hangingPunct="1">
              <a:lnSpc>
                <a:spcPct val="90000"/>
              </a:lnSpc>
            </a:pPr>
            <a:endParaRPr lang="en-US" altLang="en-US" sz="2000" dirty="0"/>
          </a:p>
          <a:p>
            <a:pPr eaLnBrk="1" hangingPunct="1">
              <a:lnSpc>
                <a:spcPct val="90000"/>
              </a:lnSpc>
            </a:pPr>
            <a:r>
              <a:rPr lang="en-US" altLang="en-US" sz="2400" dirty="0"/>
              <a:t>Survival analysis maximizes use of the available data by incorporating censored as well as non-censored observations</a:t>
            </a:r>
          </a:p>
        </p:txBody>
      </p:sp>
    </p:spTree>
    <p:extLst>
      <p:ext uri="{BB962C8B-B14F-4D97-AF65-F5344CB8AC3E}">
        <p14:creationId xmlns:p14="http://schemas.microsoft.com/office/powerpoint/2010/main" val="1788100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73198F-0F23-2848-B490-74F762B75E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Censored Survival Data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81A6741-670F-8647-8450-F9A22F6865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88544"/>
            <a:ext cx="8493550" cy="1340275"/>
          </a:xfrm>
        </p:spPr>
        <p:txBody>
          <a:bodyPr>
            <a:noAutofit/>
          </a:bodyPr>
          <a:lstStyle/>
          <a:p>
            <a:r>
              <a:rPr lang="en-US" sz="2000" dirty="0"/>
              <a:t>Subjects 2, 9, and 10 experienced the event during their time in the study, so their event time is known.</a:t>
            </a:r>
          </a:p>
          <a:p>
            <a:r>
              <a:rPr lang="en-US" sz="2000" dirty="0"/>
              <a:t>The other subjects did not because they dropped out of the study (1, 3, 4, 5, 8), or the study ended (6 &amp; 7) before they experienced the event.  Their event time is not known, but it is known to exceed the last time they were observed in the study.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DA49A0-CBA3-824D-A4D0-B96AB3ED5D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8227" y="3403075"/>
            <a:ext cx="4977352" cy="308130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69FEADF-DD30-7046-9920-7275BAF0E797}"/>
              </a:ext>
            </a:extLst>
          </p:cNvPr>
          <p:cNvSpPr txBox="1"/>
          <p:nvPr/>
        </p:nvSpPr>
        <p:spPr>
          <a:xfrm>
            <a:off x="1418734" y="6484383"/>
            <a:ext cx="84558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Image credit: https://</a:t>
            </a:r>
            <a:r>
              <a:rPr lang="en-US" sz="1400" dirty="0" err="1"/>
              <a:t>www.emilyzabor.com</a:t>
            </a:r>
            <a:r>
              <a:rPr lang="en-US" sz="1400" dirty="0"/>
              <a:t>/tutorials/</a:t>
            </a:r>
            <a:r>
              <a:rPr lang="en-US" sz="1400" dirty="0" err="1"/>
              <a:t>survival_analysis_in_r_tutorial.html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5138744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600" dirty="0"/>
              <a:t>Survival Analysis: Objectives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800" dirty="0"/>
              <a:t>In its simplest form, you just want to know if the survival time in one group differs from another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 i="1" dirty="0"/>
              <a:t>E.g.,</a:t>
            </a:r>
            <a:r>
              <a:rPr lang="en-US" altLang="en-US" sz="2400" dirty="0"/>
              <a:t> are study groups equivalent with respect to participant relapse rates?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 u="sng" dirty="0"/>
              <a:t>Life table methods</a:t>
            </a:r>
            <a:r>
              <a:rPr lang="en-US" altLang="en-US" sz="2400" dirty="0"/>
              <a:t>: Log-rank and Wilcoxon tests</a:t>
            </a:r>
          </a:p>
          <a:p>
            <a:pPr lvl="1" eaLnBrk="1" hangingPunct="1">
              <a:lnSpc>
                <a:spcPct val="90000"/>
              </a:lnSpc>
              <a:buFontTx/>
              <a:buNone/>
            </a:pPr>
            <a:endParaRPr lang="en-US" altLang="en-US" sz="2400" dirty="0"/>
          </a:p>
          <a:p>
            <a:pPr eaLnBrk="1" hangingPunct="1">
              <a:lnSpc>
                <a:spcPct val="90000"/>
              </a:lnSpc>
            </a:pPr>
            <a:r>
              <a:rPr lang="en-US" altLang="en-US" sz="2800" dirty="0"/>
              <a:t>In more complex analyses, you want to know if survival time is influenced by other factors (covariates)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 i="1" dirty="0"/>
              <a:t>E.g.,</a:t>
            </a:r>
            <a:r>
              <a:rPr lang="en-US" altLang="en-US" sz="2400" dirty="0"/>
              <a:t> how do demographics influence relapse rates?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 u="sng" dirty="0"/>
              <a:t>Regression methods</a:t>
            </a:r>
            <a:r>
              <a:rPr lang="en-US" altLang="en-US" sz="2400" dirty="0"/>
              <a:t>: Cox Proportional Hazards Model</a:t>
            </a:r>
          </a:p>
          <a:p>
            <a:pPr lvl="1" eaLnBrk="1" hangingPunct="1">
              <a:lnSpc>
                <a:spcPct val="90000"/>
              </a:lnSpc>
              <a:buFontTx/>
              <a:buNone/>
            </a:pPr>
            <a:endParaRPr lang="en-US" altLang="en-US" sz="2400" dirty="0"/>
          </a:p>
        </p:txBody>
      </p:sp>
    </p:spTree>
    <p:extLst>
      <p:ext uri="{BB962C8B-B14F-4D97-AF65-F5344CB8AC3E}">
        <p14:creationId xmlns:p14="http://schemas.microsoft.com/office/powerpoint/2010/main" val="9302327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185867-2F08-1B4B-BBB9-CAD35FD93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Survival Analysis in 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00511D-AE64-4E43-8CEF-BDACD915CB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94118"/>
          </a:xfrm>
        </p:spPr>
        <p:txBody>
          <a:bodyPr>
            <a:normAutofit/>
          </a:bodyPr>
          <a:lstStyle/>
          <a:p>
            <a:r>
              <a:rPr lang="en-US" dirty="0"/>
              <a:t>Package survival</a:t>
            </a:r>
          </a:p>
          <a:p>
            <a:r>
              <a:rPr lang="en-US" b="1" dirty="0" err="1">
                <a:solidFill>
                  <a:srgbClr val="C00000"/>
                </a:solidFill>
              </a:rPr>
              <a:t>Surv</a:t>
            </a:r>
            <a:r>
              <a:rPr lang="en-US" b="1" dirty="0">
                <a:solidFill>
                  <a:srgbClr val="C00000"/>
                </a:solidFill>
              </a:rPr>
              <a:t>(time, status) </a:t>
            </a:r>
          </a:p>
          <a:p>
            <a:pPr lvl="1"/>
            <a:r>
              <a:rPr lang="en-US" dirty="0"/>
              <a:t>time is the time variable</a:t>
            </a:r>
          </a:p>
          <a:p>
            <a:pPr lvl="1"/>
            <a:r>
              <a:rPr lang="en-US" dirty="0"/>
              <a:t>status is the censoring variable</a:t>
            </a:r>
          </a:p>
          <a:p>
            <a:pPr lvl="1"/>
            <a:r>
              <a:rPr lang="en-US" dirty="0"/>
              <a:t>creates a survival object that is the dependent variable for use in functions that perform survival analyses</a:t>
            </a:r>
          </a:p>
          <a:p>
            <a:r>
              <a:rPr lang="en-US" b="1" dirty="0" err="1">
                <a:solidFill>
                  <a:srgbClr val="C00000"/>
                </a:solidFill>
              </a:rPr>
              <a:t>Survfit</a:t>
            </a:r>
            <a:r>
              <a:rPr lang="en-US" b="1" dirty="0">
                <a:solidFill>
                  <a:srgbClr val="C00000"/>
                </a:solidFill>
              </a:rPr>
              <a:t>(</a:t>
            </a:r>
            <a:r>
              <a:rPr lang="en-US" b="1" dirty="0" err="1">
                <a:solidFill>
                  <a:srgbClr val="C00000"/>
                </a:solidFill>
              </a:rPr>
              <a:t>Surv</a:t>
            </a:r>
            <a:r>
              <a:rPr lang="en-US" b="1" dirty="0">
                <a:solidFill>
                  <a:srgbClr val="C00000"/>
                </a:solidFill>
              </a:rPr>
              <a:t>(time, status) ~ 1)</a:t>
            </a:r>
          </a:p>
          <a:p>
            <a:pPr lvl="1"/>
            <a:r>
              <a:rPr lang="en-US" dirty="0"/>
              <a:t>Creates survival curves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41218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CE572-ADAC-CB4D-AEFC-67BF04404D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Kaplan-Meier Plot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3EBEB1-8EF3-6142-A854-0F9BDBFE63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10248"/>
            <a:ext cx="8229600" cy="4525963"/>
          </a:xfrm>
        </p:spPr>
        <p:txBody>
          <a:bodyPr>
            <a:normAutofit/>
          </a:bodyPr>
          <a:lstStyle/>
          <a:p>
            <a:r>
              <a:rPr lang="en-US" sz="2000" dirty="0"/>
              <a:t>A Kaplan-Meier plot enables visualization of the survival curve for a group, or comparison of survival curves for subgroups</a:t>
            </a:r>
          </a:p>
          <a:p>
            <a:pPr lvl="1"/>
            <a:r>
              <a:rPr lang="en-US" sz="2000" dirty="0"/>
              <a:t>X axis is time</a:t>
            </a:r>
          </a:p>
          <a:p>
            <a:pPr lvl="1"/>
            <a:r>
              <a:rPr lang="en-US" sz="2000" dirty="0"/>
              <a:t>Y axis is survival probability</a:t>
            </a:r>
          </a:p>
          <a:p>
            <a:pPr lvl="1"/>
            <a:r>
              <a:rPr lang="en-US" sz="2000" dirty="0"/>
              <a:t>Default curve is step function with 95% confidence interval</a:t>
            </a:r>
          </a:p>
          <a:p>
            <a:r>
              <a:rPr lang="en-US" sz="2000" b="1" dirty="0">
                <a:solidFill>
                  <a:srgbClr val="C00000"/>
                </a:solidFill>
              </a:rPr>
              <a:t>plot(</a:t>
            </a:r>
            <a:r>
              <a:rPr lang="en-US" sz="2000" b="1" dirty="0" err="1">
                <a:solidFill>
                  <a:srgbClr val="C00000"/>
                </a:solidFill>
              </a:rPr>
              <a:t>survfit</a:t>
            </a:r>
            <a:r>
              <a:rPr lang="en-US" sz="2000" b="1" dirty="0">
                <a:solidFill>
                  <a:srgbClr val="C00000"/>
                </a:solidFill>
              </a:rPr>
              <a:t>(</a:t>
            </a:r>
            <a:r>
              <a:rPr lang="en-US" sz="2000" b="1" dirty="0" err="1">
                <a:solidFill>
                  <a:srgbClr val="C00000"/>
                </a:solidFill>
              </a:rPr>
              <a:t>Surv</a:t>
            </a:r>
            <a:r>
              <a:rPr lang="en-US" sz="2000" b="1" dirty="0">
                <a:solidFill>
                  <a:srgbClr val="C00000"/>
                </a:solidFill>
              </a:rPr>
              <a:t>(time, status) ~ 1, data=lung))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DFF3C1-0CA8-5E46-94D4-CC3FE04DF4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9074" y="3449782"/>
            <a:ext cx="5184742" cy="3408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6812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44285" y="1765980"/>
            <a:ext cx="8229600" cy="1143000"/>
          </a:xfrm>
        </p:spPr>
        <p:txBody>
          <a:bodyPr/>
          <a:lstStyle/>
          <a:p>
            <a:r>
              <a:rPr lang="en-US" b="1" i="1" dirty="0"/>
              <a:t>Generalized Linear Models</a:t>
            </a:r>
          </a:p>
        </p:txBody>
      </p:sp>
    </p:spTree>
    <p:extLst>
      <p:ext uri="{BB962C8B-B14F-4D97-AF65-F5344CB8AC3E}">
        <p14:creationId xmlns:p14="http://schemas.microsoft.com/office/powerpoint/2010/main" val="12631290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F26652-CC39-6C40-9A0F-5FC15B1CE4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Median Survival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A307AA-7B4F-764B-B901-6A14D14A0C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37646"/>
            <a:ext cx="8229600" cy="4525963"/>
          </a:xfrm>
        </p:spPr>
        <p:txBody>
          <a:bodyPr>
            <a:normAutofit/>
          </a:bodyPr>
          <a:lstStyle/>
          <a:p>
            <a:r>
              <a:rPr lang="en-US" sz="2400" dirty="0"/>
              <a:t>Median survival time is the time at which the survival probability is 50%</a:t>
            </a:r>
          </a:p>
          <a:p>
            <a:r>
              <a:rPr lang="en-US" sz="2400" dirty="0"/>
              <a:t>To estimate median survival time</a:t>
            </a:r>
          </a:p>
          <a:p>
            <a:pPr lvl="1"/>
            <a:r>
              <a:rPr lang="en-US" sz="2400" b="1" dirty="0" err="1">
                <a:solidFill>
                  <a:srgbClr val="C00000"/>
                </a:solidFill>
              </a:rPr>
              <a:t>survfit</a:t>
            </a:r>
            <a:r>
              <a:rPr lang="en-US" sz="2400" b="1" dirty="0">
                <a:solidFill>
                  <a:srgbClr val="C00000"/>
                </a:solidFill>
              </a:rPr>
              <a:t>(</a:t>
            </a:r>
            <a:r>
              <a:rPr lang="en-US" sz="2400" b="1" dirty="0" err="1">
                <a:solidFill>
                  <a:srgbClr val="C00000"/>
                </a:solidFill>
              </a:rPr>
              <a:t>Surv</a:t>
            </a:r>
            <a:r>
              <a:rPr lang="en-US" sz="2400" b="1" dirty="0">
                <a:solidFill>
                  <a:srgbClr val="C00000"/>
                </a:solidFill>
              </a:rPr>
              <a:t>(time, status) ~ 1, data=lung)</a:t>
            </a:r>
          </a:p>
          <a:p>
            <a:r>
              <a:rPr lang="en-US" sz="2400" dirty="0"/>
              <a:t>Median = 310 days, 95% CI (285, 363)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63DFDD-6BFE-2242-9492-1DA7C8F6B6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629" y="3233394"/>
            <a:ext cx="5184742" cy="3525625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B4D1727-99C4-FD49-9E69-899B64550A10}"/>
              </a:ext>
            </a:extLst>
          </p:cNvPr>
          <p:cNvCxnSpPr/>
          <p:nvPr/>
        </p:nvCxnSpPr>
        <p:spPr>
          <a:xfrm>
            <a:off x="2636874" y="4968949"/>
            <a:ext cx="134679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436A06C-8B31-3845-8614-E5C74A6C8208}"/>
              </a:ext>
            </a:extLst>
          </p:cNvPr>
          <p:cNvCxnSpPr/>
          <p:nvPr/>
        </p:nvCxnSpPr>
        <p:spPr>
          <a:xfrm>
            <a:off x="3983665" y="4968949"/>
            <a:ext cx="0" cy="13893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88198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8A659D-AD90-EE41-B592-732A7772E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Comparing Survival Curves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12E298-10D5-A14E-8444-0DB6436A80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493" y="1611236"/>
            <a:ext cx="8229600" cy="4842163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Often you want to compare the survival experience of two groups, </a:t>
            </a:r>
            <a:r>
              <a:rPr lang="en-US" i="1" dirty="0"/>
              <a:t>e.g.,</a:t>
            </a:r>
            <a:r>
              <a:rPr lang="en-US" dirty="0"/>
              <a:t> treatment arms in a clinical trial</a:t>
            </a:r>
          </a:p>
          <a:p>
            <a:r>
              <a:rPr lang="en-US" dirty="0"/>
              <a:t>First, visualize the data using Kaplan-Meier plot to show group differences</a:t>
            </a:r>
          </a:p>
          <a:p>
            <a:pPr lvl="1"/>
            <a:r>
              <a:rPr lang="en-US" b="1" dirty="0">
                <a:solidFill>
                  <a:srgbClr val="C00000"/>
                </a:solidFill>
              </a:rPr>
              <a:t>plot(</a:t>
            </a:r>
            <a:r>
              <a:rPr lang="en-US" b="1" dirty="0" err="1">
                <a:solidFill>
                  <a:srgbClr val="C00000"/>
                </a:solidFill>
              </a:rPr>
              <a:t>survfit</a:t>
            </a:r>
            <a:r>
              <a:rPr lang="en-US" b="1" dirty="0">
                <a:solidFill>
                  <a:srgbClr val="C00000"/>
                </a:solidFill>
              </a:rPr>
              <a:t>(</a:t>
            </a:r>
            <a:r>
              <a:rPr lang="en-US" b="1" dirty="0" err="1">
                <a:solidFill>
                  <a:srgbClr val="C00000"/>
                </a:solidFill>
              </a:rPr>
              <a:t>Surv</a:t>
            </a:r>
            <a:r>
              <a:rPr lang="en-US" b="1" dirty="0">
                <a:solidFill>
                  <a:srgbClr val="C00000"/>
                </a:solidFill>
              </a:rPr>
              <a:t>(time, status) ~ group, data)</a:t>
            </a:r>
          </a:p>
          <a:p>
            <a:r>
              <a:rPr lang="en-US" dirty="0"/>
              <a:t>Calculate median survival time separately for each group</a:t>
            </a:r>
          </a:p>
          <a:p>
            <a:pPr lvl="1"/>
            <a:r>
              <a:rPr lang="en-US" b="1" dirty="0" err="1">
                <a:solidFill>
                  <a:srgbClr val="C00000"/>
                </a:solidFill>
              </a:rPr>
              <a:t>survfit</a:t>
            </a:r>
            <a:r>
              <a:rPr lang="en-US" b="1" dirty="0">
                <a:solidFill>
                  <a:srgbClr val="C00000"/>
                </a:solidFill>
              </a:rPr>
              <a:t>(</a:t>
            </a:r>
            <a:r>
              <a:rPr lang="en-US" b="1" dirty="0" err="1">
                <a:solidFill>
                  <a:srgbClr val="C00000"/>
                </a:solidFill>
              </a:rPr>
              <a:t>Surv</a:t>
            </a:r>
            <a:r>
              <a:rPr lang="en-US" b="1" dirty="0">
                <a:solidFill>
                  <a:srgbClr val="C00000"/>
                </a:solidFill>
              </a:rPr>
              <a:t>(time, status) ~ group, data)</a:t>
            </a:r>
          </a:p>
          <a:p>
            <a:r>
              <a:rPr lang="en-US" dirty="0"/>
              <a:t>Formally test for group differences using log rank test</a:t>
            </a:r>
          </a:p>
          <a:p>
            <a:pPr lvl="1"/>
            <a:r>
              <a:rPr lang="en-US" b="1" dirty="0" err="1">
                <a:solidFill>
                  <a:srgbClr val="C00000"/>
                </a:solidFill>
              </a:rPr>
              <a:t>logrank_test</a:t>
            </a:r>
            <a:r>
              <a:rPr lang="en-US" b="1" dirty="0">
                <a:solidFill>
                  <a:srgbClr val="C00000"/>
                </a:solidFill>
              </a:rPr>
              <a:t>(</a:t>
            </a:r>
            <a:r>
              <a:rPr lang="en-US" b="1" dirty="0" err="1">
                <a:solidFill>
                  <a:srgbClr val="C00000"/>
                </a:solidFill>
              </a:rPr>
              <a:t>Surv</a:t>
            </a:r>
            <a:r>
              <a:rPr lang="en-US" b="1" dirty="0">
                <a:solidFill>
                  <a:srgbClr val="C00000"/>
                </a:solidFill>
              </a:rPr>
              <a:t>(time, status) ~ group, data)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81795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08061-CEFE-754E-9BD1-0354CE5D7A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Kaplan-Meier Plot to Compare Groups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8DE3ED-95E8-CD44-B20A-D64365D6EE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48810"/>
            <a:ext cx="8229600" cy="4525963"/>
          </a:xfrm>
        </p:spPr>
        <p:txBody>
          <a:bodyPr>
            <a:normAutofit/>
          </a:bodyPr>
          <a:lstStyle/>
          <a:p>
            <a:r>
              <a:rPr lang="en-US" sz="2000" dirty="0"/>
              <a:t>plot(</a:t>
            </a:r>
            <a:r>
              <a:rPr lang="en-US" sz="2000" dirty="0" err="1"/>
              <a:t>survfit</a:t>
            </a:r>
            <a:r>
              <a:rPr lang="en-US" sz="2000" dirty="0"/>
              <a:t>(</a:t>
            </a:r>
            <a:r>
              <a:rPr lang="en-US" sz="2000" dirty="0" err="1"/>
              <a:t>Surv</a:t>
            </a:r>
            <a:r>
              <a:rPr lang="en-US" sz="2000" dirty="0"/>
              <a:t>(time, status) ~ sex, data=lung, </a:t>
            </a:r>
            <a:r>
              <a:rPr lang="en-US" sz="2000" dirty="0" err="1"/>
              <a:t>lty</a:t>
            </a:r>
            <a:r>
              <a:rPr lang="en-US" sz="2000" dirty="0"/>
              <a:t>=c(1,2))</a:t>
            </a:r>
          </a:p>
          <a:p>
            <a:r>
              <a:rPr lang="en-US" sz="2000" dirty="0" err="1"/>
              <a:t>survfit</a:t>
            </a:r>
            <a:r>
              <a:rPr lang="en-US" sz="2000" dirty="0"/>
              <a:t>(</a:t>
            </a:r>
            <a:r>
              <a:rPr lang="en-US" sz="2000" dirty="0" err="1"/>
              <a:t>Surv</a:t>
            </a:r>
            <a:r>
              <a:rPr lang="en-US" sz="2000" dirty="0"/>
              <a:t>(time, status) ~ sex, data=lung)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066D2EB-54C9-9748-947B-95F3CD0AFF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792" y="5388407"/>
            <a:ext cx="7264400" cy="1371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5F0DB2F-2040-5A4E-A2BC-65D56913EC99}"/>
              </a:ext>
            </a:extLst>
          </p:cNvPr>
          <p:cNvSpPr txBox="1"/>
          <p:nvPr/>
        </p:nvSpPr>
        <p:spPr>
          <a:xfrm>
            <a:off x="6577447" y="2772277"/>
            <a:ext cx="203436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Male=1</a:t>
            </a:r>
          </a:p>
          <a:p>
            <a:r>
              <a:rPr lang="en-US" dirty="0"/>
              <a:t>Female=2</a:t>
            </a:r>
          </a:p>
          <a:p>
            <a:endParaRPr lang="en-US" dirty="0"/>
          </a:p>
          <a:p>
            <a:r>
              <a:rPr lang="en-US" dirty="0"/>
              <a:t>Females have longer survival time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B7675E4-E9F4-9E4D-8AB5-A68F5D9906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780" y="2324986"/>
            <a:ext cx="5401341" cy="2927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8136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C2EDC1-C679-9C48-A8CA-DB4374DC3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Log Rank Test to Compare Groups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193DC8-207C-4642-8A46-AF23509094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err="1"/>
              <a:t>logrank_test</a:t>
            </a:r>
            <a:r>
              <a:rPr lang="en-US" sz="2800" dirty="0"/>
              <a:t>(</a:t>
            </a:r>
            <a:r>
              <a:rPr lang="en-US" sz="2800" dirty="0" err="1"/>
              <a:t>Surv</a:t>
            </a:r>
            <a:r>
              <a:rPr lang="en-US" sz="2800" dirty="0"/>
              <a:t>(time, status) ~ factor(sex), lung)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Result: survival differs by sex (p &lt; 0.05)</a:t>
            </a:r>
          </a:p>
          <a:p>
            <a:endParaRPr lang="en-US" sz="2800" b="1" dirty="0">
              <a:solidFill>
                <a:srgbClr val="C000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3BEDFA1-E385-BB4C-A3E8-FF4A872ADE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5250" y="2470150"/>
            <a:ext cx="6413500" cy="191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3238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600" dirty="0"/>
              <a:t>Regression Models for Survival Analysis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417638"/>
            <a:ext cx="8229600" cy="4525963"/>
          </a:xfrm>
        </p:spPr>
        <p:txBody>
          <a:bodyPr/>
          <a:lstStyle/>
          <a:p>
            <a:pPr eaLnBrk="1" hangingPunct="1"/>
            <a:r>
              <a:rPr lang="en-US" altLang="en-US" sz="2800" dirty="0"/>
              <a:t>Survival function:</a:t>
            </a:r>
          </a:p>
          <a:p>
            <a:pPr lvl="1" eaLnBrk="1" hangingPunct="1"/>
            <a:r>
              <a:rPr lang="en-US" altLang="en-US" sz="2400" dirty="0"/>
              <a:t>S(T) = survival to end of time interval</a:t>
            </a:r>
          </a:p>
          <a:p>
            <a:pPr eaLnBrk="1" hangingPunct="1"/>
            <a:endParaRPr lang="en-US" altLang="en-US" sz="2800" dirty="0"/>
          </a:p>
          <a:p>
            <a:pPr eaLnBrk="1" hangingPunct="1"/>
            <a:r>
              <a:rPr lang="en-US" altLang="en-US" sz="2800" dirty="0"/>
              <a:t>Hazard function (a.k.a. instantaneous failure rate)</a:t>
            </a:r>
          </a:p>
          <a:p>
            <a:pPr lvl="1" eaLnBrk="1" hangingPunct="1"/>
            <a:r>
              <a:rPr lang="el-GR" altLang="en-US" sz="2400" dirty="0"/>
              <a:t>λ</a:t>
            </a:r>
            <a:r>
              <a:rPr lang="en-US" altLang="en-US" sz="2400" dirty="0"/>
              <a:t>(T) = probability of failure in the next (infinitely short) time interval, given survival until time T</a:t>
            </a:r>
          </a:p>
          <a:p>
            <a:pPr lvl="1" eaLnBrk="1" hangingPunct="1"/>
            <a:endParaRPr lang="en-US" altLang="en-US" sz="2400" dirty="0"/>
          </a:p>
          <a:p>
            <a:pPr eaLnBrk="1" hangingPunct="1"/>
            <a:r>
              <a:rPr lang="en-US" altLang="en-US" sz="2800" dirty="0"/>
              <a:t>Regression equation:</a:t>
            </a:r>
          </a:p>
          <a:p>
            <a:pPr eaLnBrk="1" hangingPunct="1"/>
            <a:endParaRPr lang="en-US" altLang="en-US" sz="2800" dirty="0"/>
          </a:p>
          <a:p>
            <a:pPr eaLnBrk="1" hangingPunct="1"/>
            <a:endParaRPr lang="en-US" altLang="en-US" sz="2800" dirty="0"/>
          </a:p>
          <a:p>
            <a:pPr eaLnBrk="1" hangingPunct="1"/>
            <a:endParaRPr lang="en-US" altLang="en-US" sz="2800" dirty="0"/>
          </a:p>
        </p:txBody>
      </p:sp>
      <p:graphicFrame>
        <p:nvGraphicFramePr>
          <p:cNvPr id="6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28114799"/>
              </p:ext>
            </p:extLst>
          </p:nvPr>
        </p:nvGraphicFramePr>
        <p:xfrm>
          <a:off x="3441700" y="2293938"/>
          <a:ext cx="175260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689" name="Equation" r:id="rId3" imgW="749300" imgH="228600" progId="Equation.3">
                  <p:embed/>
                </p:oleObj>
              </mc:Choice>
              <mc:Fallback>
                <p:oleObj name="Equation" r:id="rId3" imgW="7493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41700" y="2293938"/>
                        <a:ext cx="1752600" cy="533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8620732"/>
              </p:ext>
            </p:extLst>
          </p:nvPr>
        </p:nvGraphicFramePr>
        <p:xfrm>
          <a:off x="2362200" y="5257800"/>
          <a:ext cx="472440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690" name="Equation" r:id="rId5" imgW="2336800" imgH="228600" progId="Equation.3">
                  <p:embed/>
                </p:oleObj>
              </mc:Choice>
              <mc:Fallback>
                <p:oleObj name="Equation" r:id="rId5" imgW="23368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62200" y="5257800"/>
                        <a:ext cx="4724400" cy="533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538475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altLang="en-US" sz="3600" dirty="0"/>
              <a:t>Regression Models for Survival Analysis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sz="2800" dirty="0"/>
              <a:t>Most commonly used is the Cox Proportional Hazards Model (Cox Regression)</a:t>
            </a:r>
          </a:p>
          <a:p>
            <a:pPr eaLnBrk="1" hangingPunct="1"/>
            <a:endParaRPr lang="en-US" altLang="en-US" sz="2800" dirty="0"/>
          </a:p>
          <a:p>
            <a:pPr eaLnBrk="1" hangingPunct="1"/>
            <a:r>
              <a:rPr lang="en-US" altLang="en-US" sz="2800" dirty="0"/>
              <a:t>“Proportional hazards” implies a key assumption: that the hazard associated with one group is proportional to that for the other group throughout the follow-up period</a:t>
            </a:r>
          </a:p>
          <a:p>
            <a:pPr lvl="1" eaLnBrk="1" hangingPunct="1"/>
            <a:r>
              <a:rPr lang="en-US" altLang="en-US" sz="2400" dirty="0"/>
              <a:t>Plot of survival curves should show parallel lines (at least they should not cross)</a:t>
            </a:r>
          </a:p>
          <a:p>
            <a:pPr lvl="1" eaLnBrk="1" hangingPunct="1"/>
            <a:r>
              <a:rPr lang="en-US" altLang="en-US" sz="2400" dirty="0"/>
              <a:t>The effect of the covariates should not vary with time</a:t>
            </a:r>
          </a:p>
          <a:p>
            <a:pPr eaLnBrk="1" hangingPunct="1"/>
            <a:endParaRPr lang="en-US" altLang="en-US" sz="2800" dirty="0"/>
          </a:p>
          <a:p>
            <a:pPr lvl="1" eaLnBrk="1" hangingPunct="1"/>
            <a:endParaRPr lang="en-US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4913943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altLang="en-US" sz="3600" dirty="0"/>
              <a:t>Regression Models for Survival Analysis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302487"/>
            <a:ext cx="8229600" cy="5225903"/>
          </a:xfrm>
        </p:spPr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altLang="en-US" sz="2400" dirty="0"/>
              <a:t>Other important assumptions: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000" dirty="0"/>
              <a:t>“Censored” participants are not systematically different from those not censored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000" dirty="0"/>
              <a:t>Survival conditions are uniform throughout the study period (</a:t>
            </a:r>
            <a:r>
              <a:rPr lang="en-US" altLang="en-US" sz="2000" i="1" dirty="0"/>
              <a:t>i.e.</a:t>
            </a:r>
            <a:r>
              <a:rPr lang="en-US" altLang="en-US" sz="2000" dirty="0"/>
              <a:t> things that affect survival at the beginning of the study also affect it at the end)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000" dirty="0"/>
              <a:t>Covariates are not too highly correlated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000" dirty="0"/>
              <a:t>Further assumptions (normality, linearity, homoscedasticity) are not required but enhance power and the predictive ability of the model</a:t>
            </a:r>
          </a:p>
          <a:p>
            <a:pPr eaLnBrk="1" hangingPunct="1">
              <a:lnSpc>
                <a:spcPct val="90000"/>
              </a:lnSpc>
            </a:pPr>
            <a:endParaRPr lang="en-US" altLang="en-US" sz="2400" u="sng" dirty="0"/>
          </a:p>
          <a:p>
            <a:pPr eaLnBrk="1" hangingPunct="1">
              <a:lnSpc>
                <a:spcPct val="90000"/>
              </a:lnSpc>
            </a:pPr>
            <a:r>
              <a:rPr lang="en-US" altLang="en-US" sz="2400" u="sng" dirty="0"/>
              <a:t>Note:</a:t>
            </a:r>
            <a:r>
              <a:rPr lang="en-US" altLang="en-US" sz="2400" dirty="0"/>
              <a:t> Cox regression does not rely on an explicit distributional assumption for the DV and thus is considered “semi-parametric”.  However there are other parametric regression methods for survival analysis (</a:t>
            </a:r>
            <a:r>
              <a:rPr lang="en-US" altLang="en-US" sz="2400" i="1" dirty="0"/>
              <a:t>e.g.</a:t>
            </a:r>
            <a:r>
              <a:rPr lang="en-US" altLang="en-US" sz="2400" dirty="0"/>
              <a:t> accelerated failure-time models).</a:t>
            </a:r>
          </a:p>
          <a:p>
            <a:pPr eaLnBrk="1" hangingPunct="1">
              <a:lnSpc>
                <a:spcPct val="90000"/>
              </a:lnSpc>
            </a:pPr>
            <a:endParaRPr lang="en-US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1819525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altLang="en-US" sz="3600" dirty="0"/>
              <a:t>Regression Models for Survival Analysis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Like logistic regression:</a:t>
            </a:r>
          </a:p>
          <a:p>
            <a:pPr lvl="1" eaLnBrk="1" hangingPunct="1"/>
            <a:r>
              <a:rPr lang="en-US" altLang="en-US" dirty="0"/>
              <a:t>Coefficients have Risk Ratio interpretation</a:t>
            </a:r>
          </a:p>
          <a:p>
            <a:pPr lvl="2" eaLnBrk="1" hangingPunct="1"/>
            <a:r>
              <a:rPr lang="en-US" altLang="en-US" i="1" dirty="0"/>
              <a:t>i.e.</a:t>
            </a:r>
            <a:r>
              <a:rPr lang="en-US" altLang="en-US" dirty="0"/>
              <a:t> reflect risk of event happening associated with the covariate</a:t>
            </a:r>
          </a:p>
          <a:p>
            <a:pPr lvl="2" eaLnBrk="1" hangingPunct="1"/>
            <a:r>
              <a:rPr lang="en-US" altLang="en-US" i="1" dirty="0">
                <a:solidFill>
                  <a:schemeClr val="tx2"/>
                </a:solidFill>
              </a:rPr>
              <a:t>Hazard Ratio (HR) instead of Odds Ratio (OR)</a:t>
            </a:r>
          </a:p>
          <a:p>
            <a:pPr lvl="1" eaLnBrk="1" hangingPunct="1"/>
            <a:r>
              <a:rPr lang="en-US" altLang="en-US" dirty="0"/>
              <a:t>IVs can be either continuous or dichotomous</a:t>
            </a:r>
          </a:p>
          <a:p>
            <a:pPr lvl="2" eaLnBrk="1" hangingPunct="1"/>
            <a:r>
              <a:rPr lang="en-US" altLang="en-US" dirty="0"/>
              <a:t>Dummy variable coding for categorical IVs</a:t>
            </a:r>
          </a:p>
          <a:p>
            <a:pPr lvl="1" eaLnBrk="1" hangingPunct="1"/>
            <a:r>
              <a:rPr lang="en-US" altLang="en-US" dirty="0"/>
              <a:t>Model can include interaction terms</a:t>
            </a:r>
          </a:p>
          <a:p>
            <a:pPr lvl="1" eaLnBrk="1" hangingPunct="1"/>
            <a:r>
              <a:rPr lang="en-US" altLang="en-US" dirty="0"/>
              <a:t>Same model-building strategies exist</a:t>
            </a:r>
          </a:p>
          <a:p>
            <a:pPr lvl="2" eaLnBrk="1" hangingPunct="1"/>
            <a:endParaRPr lang="en-US" altLang="en-US" dirty="0"/>
          </a:p>
          <a:p>
            <a:pPr eaLnBrk="1" hangingPunct="1"/>
            <a:endParaRPr lang="en-US" altLang="en-US" sz="2800" dirty="0"/>
          </a:p>
          <a:p>
            <a:pPr lvl="1" eaLnBrk="1" hangingPunct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60952808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C839830-9320-E349-A5A4-29DB1B6F6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Interpretation of Cox Regression Coefficients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D4BAA39-208C-E14C-AE9A-CA9A0B8BC6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912805"/>
            <a:ext cx="8229600" cy="3043238"/>
          </a:xfrm>
        </p:spPr>
        <p:txBody>
          <a:bodyPr>
            <a:normAutofit fontScale="92500" lnSpcReduction="20000"/>
          </a:bodyPr>
          <a:lstStyle/>
          <a:p>
            <a:pPr marL="342900" lvl="1" indent="-342900">
              <a:buFont typeface="Arial"/>
              <a:buChar char="•"/>
            </a:pPr>
            <a:r>
              <a:rPr lang="en-US" altLang="en-US" dirty="0"/>
              <a:t>e</a:t>
            </a:r>
            <a:r>
              <a:rPr lang="en-US" altLang="en-US" baseline="30000" dirty="0">
                <a:sym typeface="Symbol" charset="2"/>
              </a:rPr>
              <a:t>1</a:t>
            </a:r>
            <a:r>
              <a:rPr lang="en-US" altLang="en-US" dirty="0">
                <a:sym typeface="Symbol" charset="2"/>
              </a:rPr>
              <a:t> = hazard ratio (HR) for Y associated with a unit increase in T</a:t>
            </a:r>
            <a:r>
              <a:rPr lang="en-US" altLang="en-US" baseline="-25000" dirty="0">
                <a:sym typeface="Symbol" charset="2"/>
              </a:rPr>
              <a:t>1</a:t>
            </a:r>
          </a:p>
          <a:p>
            <a:pPr lvl="1"/>
            <a:r>
              <a:rPr lang="en-US" dirty="0"/>
              <a:t>HR=2.0 means that a unit increase in T1 makes the event twice as likely</a:t>
            </a:r>
          </a:p>
          <a:p>
            <a:pPr lvl="2"/>
            <a:r>
              <a:rPr lang="en-US" b="1" i="1" dirty="0"/>
              <a:t>Positive</a:t>
            </a:r>
            <a:r>
              <a:rPr lang="en-US" dirty="0"/>
              <a:t> association, </a:t>
            </a:r>
            <a:r>
              <a:rPr lang="en-US" b="1" i="1" dirty="0"/>
              <a:t>positive</a:t>
            </a:r>
            <a:r>
              <a:rPr lang="en-US" dirty="0"/>
              <a:t> sign on β</a:t>
            </a:r>
            <a:r>
              <a:rPr lang="en-US" baseline="-25000" dirty="0"/>
              <a:t>1</a:t>
            </a:r>
          </a:p>
          <a:p>
            <a:pPr lvl="1"/>
            <a:r>
              <a:rPr lang="en-US" dirty="0"/>
              <a:t>HR=0.5 means that a unit increase in T1 makes the event half as likely</a:t>
            </a:r>
          </a:p>
          <a:p>
            <a:pPr lvl="2"/>
            <a:r>
              <a:rPr lang="en-US" b="1" i="1" dirty="0"/>
              <a:t>Negative</a:t>
            </a:r>
            <a:r>
              <a:rPr lang="en-US" dirty="0"/>
              <a:t> association, </a:t>
            </a:r>
            <a:r>
              <a:rPr lang="en-US" b="1" i="1" dirty="0"/>
              <a:t>negative</a:t>
            </a:r>
            <a:r>
              <a:rPr lang="en-US" dirty="0"/>
              <a:t> sign on β</a:t>
            </a:r>
            <a:r>
              <a:rPr lang="en-US" baseline="-25000" dirty="0"/>
              <a:t>1</a:t>
            </a:r>
          </a:p>
        </p:txBody>
      </p:sp>
      <p:graphicFrame>
        <p:nvGraphicFramePr>
          <p:cNvPr id="8" name="Object 3">
            <a:extLst>
              <a:ext uri="{FF2B5EF4-FFF2-40B4-BE49-F238E27FC236}">
                <a16:creationId xmlns:a16="http://schemas.microsoft.com/office/drawing/2014/main" id="{3B70D62D-1D5A-BD48-82C9-49B392AAFF9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76203016"/>
              </p:ext>
            </p:extLst>
          </p:nvPr>
        </p:nvGraphicFramePr>
        <p:xfrm>
          <a:off x="2209800" y="1763232"/>
          <a:ext cx="472440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96" name="Equation" r:id="rId3" imgW="2336800" imgH="228600" progId="Equation.3">
                  <p:embed/>
                </p:oleObj>
              </mc:Choice>
              <mc:Fallback>
                <p:oleObj name="Equation" r:id="rId3" imgW="2336800" imgH="228600" progId="Equation.3">
                  <p:embed/>
                  <p:pic>
                    <p:nvPicPr>
                      <p:cNvPr id="7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9800" y="1763232"/>
                        <a:ext cx="4724400" cy="533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200920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Cox Regression Functions in 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398042" cy="4876800"/>
          </a:xfrm>
        </p:spPr>
        <p:txBody>
          <a:bodyPr>
            <a:normAutofit/>
          </a:bodyPr>
          <a:lstStyle/>
          <a:p>
            <a:r>
              <a:rPr lang="en-US" dirty="0"/>
              <a:t>Package </a:t>
            </a:r>
            <a:r>
              <a:rPr lang="en-US" b="1" dirty="0"/>
              <a:t>survival</a:t>
            </a:r>
          </a:p>
          <a:p>
            <a:r>
              <a:rPr lang="en-US" b="1" dirty="0" err="1">
                <a:solidFill>
                  <a:srgbClr val="C00000"/>
                </a:solidFill>
              </a:rPr>
              <a:t>Surv</a:t>
            </a:r>
            <a:r>
              <a:rPr lang="en-US" b="1" dirty="0">
                <a:solidFill>
                  <a:srgbClr val="C00000"/>
                </a:solidFill>
              </a:rPr>
              <a:t>(time, event) ~ group</a:t>
            </a:r>
          </a:p>
          <a:p>
            <a:pPr lvl="1"/>
            <a:r>
              <a:rPr lang="en-US" dirty="0"/>
              <a:t>Formula notation where time is the survival time, and event is the censoring variable (survival yes or no)</a:t>
            </a:r>
          </a:p>
          <a:p>
            <a:r>
              <a:rPr lang="en-US" b="1" dirty="0" err="1">
                <a:solidFill>
                  <a:srgbClr val="C00000"/>
                </a:solidFill>
              </a:rPr>
              <a:t>coxph</a:t>
            </a:r>
            <a:r>
              <a:rPr lang="en-US" b="1" dirty="0">
                <a:solidFill>
                  <a:srgbClr val="C00000"/>
                </a:solidFill>
              </a:rPr>
              <a:t>(</a:t>
            </a:r>
            <a:r>
              <a:rPr lang="en-US" b="1" dirty="0" err="1">
                <a:solidFill>
                  <a:srgbClr val="C00000"/>
                </a:solidFill>
              </a:rPr>
              <a:t>survfit</a:t>
            </a:r>
            <a:r>
              <a:rPr lang="en-US" b="1" dirty="0">
                <a:solidFill>
                  <a:srgbClr val="C00000"/>
                </a:solidFill>
              </a:rPr>
              <a:t>(</a:t>
            </a:r>
            <a:r>
              <a:rPr lang="en-US" b="1" dirty="0" err="1">
                <a:solidFill>
                  <a:srgbClr val="C00000"/>
                </a:solidFill>
              </a:rPr>
              <a:t>Surv</a:t>
            </a:r>
            <a:r>
              <a:rPr lang="en-US" b="1" dirty="0">
                <a:solidFill>
                  <a:srgbClr val="C00000"/>
                </a:solidFill>
              </a:rPr>
              <a:t>(time, event) ~ group, data)</a:t>
            </a:r>
          </a:p>
          <a:p>
            <a:pPr lvl="1"/>
            <a:r>
              <a:rPr lang="en-US" dirty="0"/>
              <a:t>Fits Cox proportional hazards model to test the effect of group on survival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04789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What are Generalized Linear Models?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Generalization of linear regression techniques</a:t>
            </a:r>
          </a:p>
          <a:p>
            <a:r>
              <a:rPr lang="en-US" sz="2800" dirty="0"/>
              <a:t>Encompasses more than normally distributed dependent variables</a:t>
            </a:r>
          </a:p>
          <a:p>
            <a:pPr lvl="1"/>
            <a:r>
              <a:rPr lang="en-US" sz="2600" dirty="0"/>
              <a:t>Method extended to include binary and count data, among others</a:t>
            </a:r>
          </a:p>
          <a:p>
            <a:r>
              <a:rPr lang="en-US" sz="2800" dirty="0"/>
              <a:t>The dependent variable is predicted by a linear set of independent variables</a:t>
            </a:r>
          </a:p>
          <a:p>
            <a:r>
              <a:rPr lang="en-US" sz="2800" dirty="0"/>
              <a:t>The dependent variable is joined to the linear predictors by a link function</a:t>
            </a:r>
          </a:p>
          <a:p>
            <a:pPr>
              <a:buNone/>
            </a:pPr>
            <a:endParaRPr lang="en-US" sz="28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00743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B39F5-4257-AB41-93D1-C672D214C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Cox Regression Model Fit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7E913D-2CB1-DD41-964A-F662316212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26822"/>
            <a:ext cx="8229600" cy="506455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Overall assessment of model fit is shown below the regression coefficients: likelihood ratio test, Wald test, score test</a:t>
            </a:r>
          </a:p>
          <a:p>
            <a:r>
              <a:rPr lang="en-US" dirty="0"/>
              <a:t>Each tests the null hypothesis that all of the coefficients are zero</a:t>
            </a:r>
          </a:p>
          <a:p>
            <a:r>
              <a:rPr lang="en-US" dirty="0"/>
              <a:t>Statistical significance indicates good model fit</a:t>
            </a:r>
          </a:p>
          <a:p>
            <a:r>
              <a:rPr lang="en-US" dirty="0"/>
              <a:t>Use of residuals not as easy as for linear regression (see text)</a:t>
            </a:r>
          </a:p>
          <a:p>
            <a:r>
              <a:rPr lang="en-US" dirty="0" err="1"/>
              <a:t>cox.zph</a:t>
            </a:r>
            <a:r>
              <a:rPr lang="en-US" dirty="0"/>
              <a:t>() function to test if effects of covariate is constant over time</a:t>
            </a:r>
          </a:p>
        </p:txBody>
      </p:sp>
    </p:spTree>
    <p:extLst>
      <p:ext uri="{BB962C8B-B14F-4D97-AF65-F5344CB8AC3E}">
        <p14:creationId xmlns:p14="http://schemas.microsoft.com/office/powerpoint/2010/main" val="381976292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F61516-EB9B-1146-AF2B-B7A989718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Cox Regression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A8181C-582E-A248-BFC1-CCA7EEB666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083" y="1231605"/>
            <a:ext cx="8229600" cy="5470853"/>
          </a:xfrm>
        </p:spPr>
        <p:txBody>
          <a:bodyPr>
            <a:normAutofit lnSpcReduction="10000"/>
          </a:bodyPr>
          <a:lstStyle/>
          <a:p>
            <a:r>
              <a:rPr lang="en-US" sz="2800" dirty="0" err="1"/>
              <a:t>coxph</a:t>
            </a:r>
            <a:r>
              <a:rPr lang="en-US" sz="2800" dirty="0"/>
              <a:t>(</a:t>
            </a:r>
            <a:r>
              <a:rPr lang="en-US" sz="2800" dirty="0" err="1"/>
              <a:t>Surv</a:t>
            </a:r>
            <a:r>
              <a:rPr lang="en-US" sz="2800" dirty="0"/>
              <a:t>(time, status) ~ sex, data=lung)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600" dirty="0"/>
              <a:t>Hazard Ratio (HR) associated with being Female is 0.59</a:t>
            </a:r>
          </a:p>
          <a:p>
            <a:r>
              <a:rPr lang="en-US" sz="2600" dirty="0"/>
              <a:t>The model fits the data well – LRT, Wald, score tests all significant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C7D80E-B0A4-DD4E-B750-18060892E4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1350" y="1762642"/>
            <a:ext cx="5904614" cy="3649921"/>
          </a:xfrm>
          <a:prstGeom prst="rect">
            <a:avLst/>
          </a:prstGeom>
        </p:spPr>
      </p:pic>
      <p:sp>
        <p:nvSpPr>
          <p:cNvPr id="7" name="Frame 6">
            <a:extLst>
              <a:ext uri="{FF2B5EF4-FFF2-40B4-BE49-F238E27FC236}">
                <a16:creationId xmlns:a16="http://schemas.microsoft.com/office/drawing/2014/main" id="{48C61DFB-DFE8-C540-9E7A-A2948169F74E}"/>
              </a:ext>
            </a:extLst>
          </p:cNvPr>
          <p:cNvSpPr/>
          <p:nvPr/>
        </p:nvSpPr>
        <p:spPr>
          <a:xfrm>
            <a:off x="1226288" y="3806456"/>
            <a:ext cx="1481470" cy="704407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042612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E977AF-2D5F-B543-88D4-84824B488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Tree-Based Methods for Survival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6015E5-431B-5541-A3FD-24DA5755C4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Tree based regression models can be applied to censored survival data</a:t>
            </a:r>
          </a:p>
          <a:p>
            <a:r>
              <a:rPr lang="en-US" dirty="0"/>
              <a:t>Both recursive partitioning and conditional inference trees can be used</a:t>
            </a:r>
          </a:p>
          <a:p>
            <a:r>
              <a:rPr lang="en-US" dirty="0"/>
              <a:t>Conditional inference tree method uses log rank test to choose optimal cut points</a:t>
            </a:r>
          </a:p>
          <a:p>
            <a:r>
              <a:rPr lang="en-US" dirty="0"/>
              <a:t>Result: prognostic model (predictors of survival)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938486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9300C9-D995-B748-A026-40E6819F9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Conditional Inference Tree for Lung Cancer 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8242C0-93B5-C749-A0A8-857178841789}"/>
              </a:ext>
            </a:extLst>
          </p:cNvPr>
          <p:cNvSpPr txBox="1"/>
          <p:nvPr/>
        </p:nvSpPr>
        <p:spPr>
          <a:xfrm>
            <a:off x="1922236" y="1574276"/>
            <a:ext cx="5299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lung_ctree</a:t>
            </a:r>
            <a:r>
              <a:rPr lang="en-US" dirty="0"/>
              <a:t> &lt;- </a:t>
            </a:r>
            <a:r>
              <a:rPr lang="en-US" dirty="0" err="1"/>
              <a:t>ctree</a:t>
            </a:r>
            <a:r>
              <a:rPr lang="en-US" dirty="0"/>
              <a:t>(</a:t>
            </a:r>
            <a:r>
              <a:rPr lang="en-US" dirty="0" err="1"/>
              <a:t>Surv</a:t>
            </a:r>
            <a:r>
              <a:rPr lang="en-US" dirty="0"/>
              <a:t>(time, status) ~ ., data = lung)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3396C4-C382-CF4E-8681-0D24F20A2D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4221" y="1943608"/>
            <a:ext cx="3913132" cy="47871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EB0DB1F-58D5-5348-9DF0-06207D124A0A}"/>
              </a:ext>
            </a:extLst>
          </p:cNvPr>
          <p:cNvSpPr txBox="1"/>
          <p:nvPr/>
        </p:nvSpPr>
        <p:spPr>
          <a:xfrm>
            <a:off x="5222451" y="2957633"/>
            <a:ext cx="361989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Most important variable: ECOG</a:t>
            </a:r>
          </a:p>
          <a:p>
            <a:r>
              <a:rPr lang="en-US" dirty="0"/>
              <a:t>≤1 ambulatory</a:t>
            </a:r>
          </a:p>
          <a:p>
            <a:r>
              <a:rPr lang="en-US" dirty="0"/>
              <a:t>&gt;1 in bed at least half of day</a:t>
            </a:r>
          </a:p>
          <a:p>
            <a:endParaRPr lang="en-US" dirty="0"/>
          </a:p>
          <a:p>
            <a:r>
              <a:rPr lang="en-US" dirty="0"/>
              <a:t>Second most important: Sex</a:t>
            </a:r>
          </a:p>
          <a:p>
            <a:r>
              <a:rPr lang="en-US" dirty="0"/>
              <a:t>1=male</a:t>
            </a:r>
          </a:p>
          <a:p>
            <a:r>
              <a:rPr lang="en-US" dirty="0"/>
              <a:t>2=female</a:t>
            </a:r>
          </a:p>
          <a:p>
            <a:endParaRPr lang="en-US" dirty="0"/>
          </a:p>
          <a:p>
            <a:r>
              <a:rPr lang="en-US" dirty="0"/>
              <a:t>Ambulatory and female: longer survival</a:t>
            </a:r>
          </a:p>
        </p:txBody>
      </p:sp>
    </p:spTree>
    <p:extLst>
      <p:ext uri="{BB962C8B-B14F-4D97-AF65-F5344CB8AC3E}">
        <p14:creationId xmlns:p14="http://schemas.microsoft.com/office/powerpoint/2010/main" val="420014334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Glioma Treatment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glioma</a:t>
            </a:r>
            <a:r>
              <a:rPr lang="en-US" dirty="0"/>
              <a:t> data from coin package</a:t>
            </a:r>
          </a:p>
          <a:p>
            <a:r>
              <a:rPr lang="en-US" dirty="0"/>
              <a:t>Novel </a:t>
            </a:r>
            <a:r>
              <a:rPr lang="en-US" dirty="0" err="1"/>
              <a:t>radioimmunotherapy</a:t>
            </a:r>
            <a:r>
              <a:rPr lang="en-US" dirty="0"/>
              <a:t> for glioma patients</a:t>
            </a:r>
          </a:p>
          <a:p>
            <a:pPr lvl="1"/>
            <a:r>
              <a:rPr lang="en-US" dirty="0"/>
              <a:t>Do patients receiving the novel therapy live longer than those who don</a:t>
            </a:r>
            <a:r>
              <a:rPr lang="mr-IN" dirty="0"/>
              <a:t>’</a:t>
            </a:r>
            <a:r>
              <a:rPr lang="en-US" dirty="0"/>
              <a:t>t?</a:t>
            </a:r>
          </a:p>
          <a:p>
            <a:r>
              <a:rPr lang="en-US" dirty="0"/>
              <a:t>Variables include patient age, sex, histology, treatment group, survival event, survival time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563350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Glioma Treatment Example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316038"/>
            <a:ext cx="8229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plot(</a:t>
            </a:r>
            <a:r>
              <a:rPr lang="en-US" sz="2000" dirty="0" err="1"/>
              <a:t>survfit</a:t>
            </a:r>
            <a:r>
              <a:rPr lang="en-US" sz="2000" dirty="0"/>
              <a:t>(</a:t>
            </a:r>
            <a:r>
              <a:rPr lang="en-US" sz="2000" dirty="0" err="1"/>
              <a:t>Surv</a:t>
            </a:r>
            <a:r>
              <a:rPr lang="en-US" sz="2000" dirty="0"/>
              <a:t>(time, event) ~ group, data=glioma), </a:t>
            </a:r>
            <a:r>
              <a:rPr lang="en-US" sz="2000" dirty="0" err="1"/>
              <a:t>ylab</a:t>
            </a:r>
            <a:r>
              <a:rPr lang="en-US" sz="2000" dirty="0"/>
              <a:t>="Probability", </a:t>
            </a:r>
            <a:r>
              <a:rPr lang="en-US" sz="2000" dirty="0" err="1"/>
              <a:t>xlab</a:t>
            </a:r>
            <a:r>
              <a:rPr lang="en-US" sz="2000" dirty="0"/>
              <a:t>="Survival Time (Months)", </a:t>
            </a:r>
            <a:r>
              <a:rPr lang="en-US" sz="2000" dirty="0" err="1"/>
              <a:t>lty</a:t>
            </a:r>
            <a:r>
              <a:rPr lang="en-US" sz="2000" dirty="0"/>
              <a:t>=c(2,1))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300" y="2023924"/>
            <a:ext cx="6619599" cy="4834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57245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Interpretation of regression slopes</a:t>
            </a:r>
          </a:p>
          <a:p>
            <a:pPr lvl="1"/>
            <a:r>
              <a:rPr lang="en-US" dirty="0"/>
              <a:t>A positive sign means that the hazard (risk of death) is higher</a:t>
            </a:r>
          </a:p>
          <a:p>
            <a:pPr lvl="1"/>
            <a:r>
              <a:rPr lang="en-US" dirty="0"/>
              <a:t>A negative sign means that the risk of death is lower, survival is greater</a:t>
            </a:r>
          </a:p>
          <a:p>
            <a:r>
              <a:rPr lang="en-US" dirty="0"/>
              <a:t>To calculate the risk of survival, put a negative sign on the coefficient for failure, and exponentiate that to get RR for survival</a:t>
            </a:r>
          </a:p>
          <a:p>
            <a:r>
              <a:rPr lang="en-US" dirty="0"/>
              <a:t>The RIT group has a significantly lower hazard (greater survival)</a:t>
            </a:r>
          </a:p>
          <a:p>
            <a:pPr lvl="1"/>
            <a:r>
              <a:rPr lang="en-US" dirty="0"/>
              <a:t>After adjusting for demographics and histology this gets stronger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Glioma Treatment Example</a:t>
            </a:r>
          </a:p>
        </p:txBody>
      </p:sp>
    </p:spTree>
    <p:extLst>
      <p:ext uri="{BB962C8B-B14F-4D97-AF65-F5344CB8AC3E}">
        <p14:creationId xmlns:p14="http://schemas.microsoft.com/office/powerpoint/2010/main" val="30148314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D47D46B-6CF4-C644-9DDB-533B4330EA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Glioma Treatment Example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2AC3518-D008-4A43-A118-2ABF18F981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8569822"/>
              </p:ext>
            </p:extLst>
          </p:nvPr>
        </p:nvGraphicFramePr>
        <p:xfrm>
          <a:off x="1524000" y="1397000"/>
          <a:ext cx="6096000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61681358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89226542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7535959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Regression Coefficients ± 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HR of failure</a:t>
                      </a:r>
                    </a:p>
                    <a:p>
                      <a:r>
                        <a:rPr lang="en-US" dirty="0"/>
                        <a:t>H</a:t>
                      </a:r>
                      <a:r>
                        <a:rPr lang="en-US"/>
                        <a:t>R </a:t>
                      </a:r>
                      <a:r>
                        <a:rPr lang="en-US" dirty="0"/>
                        <a:t>of survival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69139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-1.83 ± 0.49 (0.00019)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0.16</a:t>
                      </a:r>
                    </a:p>
                    <a:p>
                      <a:r>
                        <a:rPr lang="en-US" dirty="0"/>
                        <a:t>6.23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17025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RIT plus covariates (age, sex, histology)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-2.44 ± 0.58 (&lt;0.0001)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0.087</a:t>
                      </a:r>
                    </a:p>
                    <a:p>
                      <a:r>
                        <a:rPr lang="en-US" dirty="0"/>
                        <a:t>11.5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1779547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7365D634-FB8A-C946-8860-4E91AB0513C2}"/>
              </a:ext>
            </a:extLst>
          </p:cNvPr>
          <p:cNvSpPr txBox="1"/>
          <p:nvPr/>
        </p:nvSpPr>
        <p:spPr>
          <a:xfrm>
            <a:off x="1524000" y="4148488"/>
            <a:ext cx="700879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Failure is less likely (negative sign on regression coefficient)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Risk of failure is exponentiated coefficient, e</a:t>
            </a:r>
            <a:r>
              <a:rPr lang="en-US" baseline="30000" dirty="0"/>
              <a:t>1.83</a:t>
            </a:r>
            <a:r>
              <a:rPr lang="en-US" dirty="0"/>
              <a:t> = 0.16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Survival is more likely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Risk of survival is exponentiated </a:t>
            </a:r>
            <a:r>
              <a:rPr lang="en-US" i="1" dirty="0"/>
              <a:t>negative</a:t>
            </a:r>
            <a:r>
              <a:rPr lang="en-US" dirty="0"/>
              <a:t> coefficient, e</a:t>
            </a:r>
            <a:r>
              <a:rPr lang="en-US" baseline="30000" dirty="0"/>
              <a:t>-1.83</a:t>
            </a:r>
            <a:r>
              <a:rPr lang="en-US" dirty="0"/>
              <a:t> = 6.23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Association becomes stronger (almost doubles) when covariates are included in the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Indicators of model fit show (slightly) improved fit when covariates added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F0DB5D-4331-9D4D-9A46-80333B407BAF}"/>
              </a:ext>
            </a:extLst>
          </p:cNvPr>
          <p:cNvSpPr txBox="1"/>
          <p:nvPr/>
        </p:nvSpPr>
        <p:spPr>
          <a:xfrm>
            <a:off x="1443789" y="3617534"/>
            <a:ext cx="36768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RIT Group:</a:t>
            </a:r>
          </a:p>
        </p:txBody>
      </p:sp>
    </p:spTree>
    <p:extLst>
      <p:ext uri="{BB962C8B-B14F-4D97-AF65-F5344CB8AC3E}">
        <p14:creationId xmlns:p14="http://schemas.microsoft.com/office/powerpoint/2010/main" val="26958218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BC189-64C3-CC4D-B2D4-81A661B58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Difference by Tumor Type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137EEA3-2773-404A-A6A5-929DE1DFB5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6250" y="1347537"/>
            <a:ext cx="5651500" cy="473562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7AEEFC0-A6BE-264B-9461-6B277E0631EB}"/>
              </a:ext>
            </a:extLst>
          </p:cNvPr>
          <p:cNvSpPr txBox="1"/>
          <p:nvPr/>
        </p:nvSpPr>
        <p:spPr>
          <a:xfrm>
            <a:off x="2579572" y="1607420"/>
            <a:ext cx="1318661" cy="3822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Grade III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F7090D-59B9-5044-B3D8-17547F2CF8AA}"/>
              </a:ext>
            </a:extLst>
          </p:cNvPr>
          <p:cNvSpPr txBox="1"/>
          <p:nvPr/>
        </p:nvSpPr>
        <p:spPr>
          <a:xfrm>
            <a:off x="5457524" y="1597794"/>
            <a:ext cx="995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Grade IV</a:t>
            </a:r>
          </a:p>
        </p:txBody>
      </p:sp>
    </p:spTree>
    <p:extLst>
      <p:ext uri="{BB962C8B-B14F-4D97-AF65-F5344CB8AC3E}">
        <p14:creationId xmlns:p14="http://schemas.microsoft.com/office/powerpoint/2010/main" val="154925457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AC0C6-BCF7-954E-8BEE-FA5B0904E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Stratified Cox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E27B20-D5D5-8242-8DD6-9AFC8707EA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52474"/>
          </a:xfrm>
        </p:spPr>
        <p:txBody>
          <a:bodyPr/>
          <a:lstStyle/>
          <a:p>
            <a:r>
              <a:rPr lang="en-US" dirty="0"/>
              <a:t>Does treatment extend survival for both groups of tumors?</a:t>
            </a:r>
          </a:p>
          <a:p>
            <a:r>
              <a:rPr lang="en-US" dirty="0"/>
              <a:t>Stratified Cox regression to test this hypothesis for both groups simultaneously</a:t>
            </a:r>
          </a:p>
          <a:p>
            <a:r>
              <a:rPr lang="en-US" dirty="0"/>
              <a:t>Approximate log rank test used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Result: treatment impacts survival for both</a:t>
            </a:r>
          </a:p>
          <a:p>
            <a:pPr lvl="1"/>
            <a:r>
              <a:rPr lang="en-US" dirty="0"/>
              <a:t>Z=3.67, p&lt;0.0001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5A06FA-0379-7D4B-BF50-09B7C7587D08}"/>
              </a:ext>
            </a:extLst>
          </p:cNvPr>
          <p:cNvSpPr txBox="1"/>
          <p:nvPr/>
        </p:nvSpPr>
        <p:spPr>
          <a:xfrm>
            <a:off x="457200" y="4312118"/>
            <a:ext cx="81092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logrank_test</a:t>
            </a:r>
            <a:r>
              <a:rPr lang="en-US" dirty="0"/>
              <a:t>(</a:t>
            </a:r>
            <a:r>
              <a:rPr lang="en-US" dirty="0" err="1"/>
              <a:t>Surv</a:t>
            </a:r>
            <a:r>
              <a:rPr lang="en-US" dirty="0"/>
              <a:t>(time, event) ~ group | histology, data=glioma, distribution = approximate(B = 10000))</a:t>
            </a:r>
          </a:p>
        </p:txBody>
      </p:sp>
    </p:spTree>
    <p:extLst>
      <p:ext uri="{BB962C8B-B14F-4D97-AF65-F5344CB8AC3E}">
        <p14:creationId xmlns:p14="http://schemas.microsoft.com/office/powerpoint/2010/main" val="29872208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/>
              <a:t>Components of Generalized Linear Models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368300" y="2654301"/>
            <a:ext cx="8229600" cy="3797300"/>
          </a:xfrm>
        </p:spPr>
        <p:txBody>
          <a:bodyPr/>
          <a:lstStyle/>
          <a:p>
            <a:r>
              <a:rPr lang="en-US" dirty="0"/>
              <a:t>Dependent variable (Y)</a:t>
            </a:r>
          </a:p>
          <a:p>
            <a:pPr lvl="1"/>
            <a:r>
              <a:rPr lang="en-US" dirty="0"/>
              <a:t>Distribution from the exponential family</a:t>
            </a:r>
          </a:p>
          <a:p>
            <a:r>
              <a:rPr lang="en-US" dirty="0"/>
              <a:t>Linear predictor (X’s)</a:t>
            </a:r>
          </a:p>
          <a:p>
            <a:pPr lvl="1"/>
            <a:r>
              <a:rPr lang="en-US" dirty="0"/>
              <a:t>independent variables</a:t>
            </a:r>
          </a:p>
          <a:p>
            <a:r>
              <a:rPr lang="en-US" dirty="0"/>
              <a:t>Link function</a:t>
            </a:r>
          </a:p>
          <a:p>
            <a:pPr lvl="1"/>
            <a:r>
              <a:rPr lang="en-US" dirty="0"/>
              <a:t>Relates the expected value of Y to the linear predictor</a:t>
            </a:r>
          </a:p>
          <a:p>
            <a:pPr lvl="1"/>
            <a:endParaRPr lang="en-US" dirty="0"/>
          </a:p>
        </p:txBody>
      </p:sp>
      <p:graphicFrame>
        <p:nvGraphicFramePr>
          <p:cNvPr id="7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21607546"/>
              </p:ext>
            </p:extLst>
          </p:nvPr>
        </p:nvGraphicFramePr>
        <p:xfrm>
          <a:off x="876300" y="1536700"/>
          <a:ext cx="7391400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43" name="Equation" r:id="rId3" imgW="2387600" imgH="228600" progId="Equation.3">
                  <p:embed/>
                </p:oleObj>
              </mc:Choice>
              <mc:Fallback>
                <p:oleObj name="Equation" r:id="rId3" imgW="23876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76300" y="1536700"/>
                        <a:ext cx="7391400" cy="762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998604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Techniques in the GLM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533400" y="1295400"/>
            <a:ext cx="2362200" cy="2209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" name="Rectangle 8"/>
          <p:cNvSpPr>
            <a:spLocks noChangeArrowheads="1"/>
          </p:cNvSpPr>
          <p:nvPr/>
        </p:nvSpPr>
        <p:spPr bwMode="auto">
          <a:xfrm>
            <a:off x="3200400" y="1295400"/>
            <a:ext cx="2590800" cy="4648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" name="Rectangle 9"/>
          <p:cNvSpPr>
            <a:spLocks noChangeArrowheads="1"/>
          </p:cNvSpPr>
          <p:nvPr/>
        </p:nvSpPr>
        <p:spPr bwMode="auto">
          <a:xfrm>
            <a:off x="6096000" y="1295400"/>
            <a:ext cx="2362200" cy="4038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en-US"/>
          </a:p>
        </p:txBody>
      </p:sp>
      <p:sp>
        <p:nvSpPr>
          <p:cNvPr id="9" name="Text Box 10"/>
          <p:cNvSpPr txBox="1">
            <a:spLocks noChangeArrowheads="1"/>
          </p:cNvSpPr>
          <p:nvPr/>
        </p:nvSpPr>
        <p:spPr bwMode="auto">
          <a:xfrm>
            <a:off x="609600" y="1752600"/>
            <a:ext cx="2209800" cy="146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 dirty="0">
                <a:solidFill>
                  <a:schemeClr val="bg1"/>
                </a:solidFill>
              </a:rPr>
              <a:t>Bivariate Form:</a:t>
            </a:r>
          </a:p>
          <a:p>
            <a:pPr>
              <a:spcBef>
                <a:spcPct val="50000"/>
              </a:spcBef>
            </a:pPr>
            <a:r>
              <a:rPr lang="en-US" dirty="0">
                <a:solidFill>
                  <a:schemeClr val="bg1"/>
                </a:solidFill>
              </a:rPr>
              <a:t>Correlation</a:t>
            </a:r>
          </a:p>
          <a:p>
            <a:pPr>
              <a:spcBef>
                <a:spcPct val="50000"/>
              </a:spcBef>
            </a:pPr>
            <a:r>
              <a:rPr lang="en-US" dirty="0">
                <a:solidFill>
                  <a:schemeClr val="bg1"/>
                </a:solidFill>
              </a:rPr>
              <a:t>Simple linear regression</a:t>
            </a:r>
          </a:p>
        </p:txBody>
      </p:sp>
      <p:sp>
        <p:nvSpPr>
          <p:cNvPr id="10" name="Text Box 11"/>
          <p:cNvSpPr txBox="1">
            <a:spLocks noChangeArrowheads="1"/>
          </p:cNvSpPr>
          <p:nvPr/>
        </p:nvSpPr>
        <p:spPr bwMode="auto">
          <a:xfrm>
            <a:off x="3352800" y="1447800"/>
            <a:ext cx="2286000" cy="38318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 dirty="0">
                <a:solidFill>
                  <a:schemeClr val="bg1"/>
                </a:solidFill>
              </a:rPr>
              <a:t>Simple Multivariate Form:</a:t>
            </a:r>
          </a:p>
          <a:p>
            <a:pPr>
              <a:spcBef>
                <a:spcPct val="50000"/>
              </a:spcBef>
            </a:pPr>
            <a:r>
              <a:rPr lang="en-US" b="1" dirty="0">
                <a:solidFill>
                  <a:schemeClr val="bg1"/>
                </a:solidFill>
              </a:rPr>
              <a:t>Multiple linear regression</a:t>
            </a:r>
          </a:p>
          <a:p>
            <a:pPr>
              <a:spcBef>
                <a:spcPct val="50000"/>
              </a:spcBef>
            </a:pPr>
            <a:r>
              <a:rPr lang="en-US" dirty="0">
                <a:solidFill>
                  <a:schemeClr val="bg1"/>
                </a:solidFill>
              </a:rPr>
              <a:t>ANOVA</a:t>
            </a:r>
          </a:p>
          <a:p>
            <a:pPr>
              <a:spcBef>
                <a:spcPct val="50000"/>
              </a:spcBef>
            </a:pPr>
            <a:r>
              <a:rPr lang="en-US" dirty="0">
                <a:solidFill>
                  <a:schemeClr val="bg1"/>
                </a:solidFill>
              </a:rPr>
              <a:t>ANCOVA</a:t>
            </a:r>
          </a:p>
          <a:p>
            <a:pPr>
              <a:spcBef>
                <a:spcPct val="50000"/>
              </a:spcBef>
            </a:pPr>
            <a:r>
              <a:rPr lang="en-US" b="1" dirty="0">
                <a:solidFill>
                  <a:schemeClr val="bg1"/>
                </a:solidFill>
              </a:rPr>
              <a:t>Logistic regression</a:t>
            </a:r>
          </a:p>
          <a:p>
            <a:pPr>
              <a:spcBef>
                <a:spcPct val="50000"/>
              </a:spcBef>
            </a:pPr>
            <a:r>
              <a:rPr lang="en-US" b="1" dirty="0">
                <a:solidFill>
                  <a:schemeClr val="bg1"/>
                </a:solidFill>
              </a:rPr>
              <a:t>Poisson regression</a:t>
            </a:r>
          </a:p>
          <a:p>
            <a:pPr>
              <a:spcBef>
                <a:spcPct val="50000"/>
              </a:spcBef>
            </a:pPr>
            <a:r>
              <a:rPr lang="en-US" dirty="0">
                <a:solidFill>
                  <a:schemeClr val="bg1"/>
                </a:solidFill>
              </a:rPr>
              <a:t>Survival analysis</a:t>
            </a:r>
          </a:p>
          <a:p>
            <a:pPr>
              <a:spcBef>
                <a:spcPct val="50000"/>
              </a:spcBef>
            </a:pPr>
            <a:r>
              <a:rPr lang="en-US" dirty="0">
                <a:solidFill>
                  <a:schemeClr val="bg1"/>
                </a:solidFill>
              </a:rPr>
              <a:t>Repeated measures</a:t>
            </a:r>
          </a:p>
        </p:txBody>
      </p:sp>
      <p:sp>
        <p:nvSpPr>
          <p:cNvPr id="11" name="Text Box 13"/>
          <p:cNvSpPr txBox="1">
            <a:spLocks noChangeArrowheads="1"/>
          </p:cNvSpPr>
          <p:nvPr/>
        </p:nvSpPr>
        <p:spPr bwMode="auto">
          <a:xfrm>
            <a:off x="6248400" y="1524000"/>
            <a:ext cx="2057400" cy="3277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 dirty="0">
                <a:solidFill>
                  <a:schemeClr val="bg1"/>
                </a:solidFill>
              </a:rPr>
              <a:t>Full Multivariate Form:</a:t>
            </a:r>
          </a:p>
          <a:p>
            <a:pPr>
              <a:spcBef>
                <a:spcPct val="50000"/>
              </a:spcBef>
            </a:pPr>
            <a:r>
              <a:rPr lang="en-US" dirty="0">
                <a:solidFill>
                  <a:schemeClr val="bg1"/>
                </a:solidFill>
              </a:rPr>
              <a:t>MANOVA</a:t>
            </a:r>
          </a:p>
          <a:p>
            <a:pPr>
              <a:spcBef>
                <a:spcPct val="50000"/>
              </a:spcBef>
            </a:pPr>
            <a:r>
              <a:rPr lang="en-US" dirty="0">
                <a:solidFill>
                  <a:schemeClr val="bg1"/>
                </a:solidFill>
              </a:rPr>
              <a:t>MANCOVA</a:t>
            </a:r>
          </a:p>
          <a:p>
            <a:pPr>
              <a:spcBef>
                <a:spcPct val="50000"/>
              </a:spcBef>
            </a:pPr>
            <a:r>
              <a:rPr lang="en-US" dirty="0">
                <a:solidFill>
                  <a:schemeClr val="bg1"/>
                </a:solidFill>
              </a:rPr>
              <a:t>Factor analysis &amp; PCA</a:t>
            </a:r>
          </a:p>
          <a:p>
            <a:pPr>
              <a:spcBef>
                <a:spcPct val="50000"/>
              </a:spcBef>
            </a:pPr>
            <a:r>
              <a:rPr lang="en-US" dirty="0">
                <a:solidFill>
                  <a:schemeClr val="bg1"/>
                </a:solidFill>
              </a:rPr>
              <a:t>Profile analysis</a:t>
            </a:r>
          </a:p>
          <a:p>
            <a:pPr>
              <a:spcBef>
                <a:spcPct val="50000"/>
              </a:spcBef>
            </a:pPr>
            <a:r>
              <a:rPr lang="en-US" dirty="0" err="1">
                <a:solidFill>
                  <a:schemeClr val="bg1"/>
                </a:solidFill>
              </a:rPr>
              <a:t>Discriminant</a:t>
            </a:r>
            <a:r>
              <a:rPr lang="en-US" dirty="0">
                <a:solidFill>
                  <a:schemeClr val="bg1"/>
                </a:solidFill>
              </a:rPr>
              <a:t> function analysis</a:t>
            </a:r>
          </a:p>
        </p:txBody>
      </p:sp>
      <p:sp>
        <p:nvSpPr>
          <p:cNvPr id="12" name="Text Box 14"/>
          <p:cNvSpPr txBox="1">
            <a:spLocks noChangeArrowheads="1"/>
          </p:cNvSpPr>
          <p:nvPr/>
        </p:nvSpPr>
        <p:spPr bwMode="auto">
          <a:xfrm>
            <a:off x="266700" y="6105078"/>
            <a:ext cx="86106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Text:	Barbara </a:t>
            </a:r>
            <a:r>
              <a:rPr lang="en-US" dirty="0" err="1"/>
              <a:t>Tabachnick</a:t>
            </a:r>
            <a:r>
              <a:rPr lang="en-US" dirty="0"/>
              <a:t> &amp; Linda </a:t>
            </a:r>
            <a:r>
              <a:rPr lang="en-US" dirty="0" err="1"/>
              <a:t>Fidell’s</a:t>
            </a:r>
            <a:r>
              <a:rPr lang="en-US" dirty="0"/>
              <a:t> </a:t>
            </a:r>
            <a:r>
              <a:rPr lang="en-US" i="1" dirty="0"/>
              <a:t>Using Multivariate Statistics</a:t>
            </a:r>
            <a:r>
              <a:rPr lang="en-US" dirty="0"/>
              <a:t>, 4</a:t>
            </a:r>
            <a:r>
              <a:rPr lang="en-US" baseline="30000" dirty="0"/>
              <a:t>th</a:t>
            </a:r>
            <a:r>
              <a:rPr lang="en-US" dirty="0"/>
              <a:t> ed.  	Allyn &amp; Bacon, 2001.</a:t>
            </a:r>
          </a:p>
        </p:txBody>
      </p:sp>
    </p:spTree>
    <p:extLst>
      <p:ext uri="{BB962C8B-B14F-4D97-AF65-F5344CB8AC3E}">
        <p14:creationId xmlns:p14="http://schemas.microsoft.com/office/powerpoint/2010/main" val="10684355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Forms of Regression</a:t>
            </a:r>
          </a:p>
        </p:txBody>
      </p:sp>
      <p:graphicFrame>
        <p:nvGraphicFramePr>
          <p:cNvPr id="8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95841960"/>
              </p:ext>
            </p:extLst>
          </p:nvPr>
        </p:nvGraphicFramePr>
        <p:xfrm>
          <a:off x="533400" y="1828799"/>
          <a:ext cx="8229600" cy="3794760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38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17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454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09600">
                <a:tc>
                  <a:txBody>
                    <a:bodyPr/>
                    <a:lstStyle/>
                    <a:p>
                      <a:r>
                        <a:rPr lang="en-US" sz="24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Outcome Variable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Link 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Measure</a:t>
                      </a:r>
                      <a:r>
                        <a:rPr lang="en-US" sz="2400" baseline="0" dirty="0"/>
                        <a:t> of Association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90600">
                <a:tc>
                  <a:txBody>
                    <a:bodyPr/>
                    <a:lstStyle/>
                    <a:p>
                      <a:r>
                        <a:rPr lang="en-US" sz="2400" dirty="0"/>
                        <a:t>Linear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Continuous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Identity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Change</a:t>
                      </a:r>
                      <a:r>
                        <a:rPr lang="en-US" sz="2400" baseline="0" dirty="0"/>
                        <a:t> in Y per unit increase in X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90600">
                <a:tc>
                  <a:txBody>
                    <a:bodyPr/>
                    <a:lstStyle/>
                    <a:p>
                      <a:r>
                        <a:rPr lang="en-US" sz="2400" dirty="0"/>
                        <a:t>Logistic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Binary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Logit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Relative odds of Y per</a:t>
                      </a:r>
                      <a:r>
                        <a:rPr lang="en-US" sz="2400" baseline="0" dirty="0"/>
                        <a:t> unit increase in X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90600">
                <a:tc>
                  <a:txBody>
                    <a:bodyPr/>
                    <a:lstStyle/>
                    <a:p>
                      <a:r>
                        <a:rPr lang="en-US" sz="2400" dirty="0"/>
                        <a:t>Poisson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Count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Log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Relative</a:t>
                      </a:r>
                      <a:r>
                        <a:rPr lang="en-US" sz="2400" baseline="0" dirty="0"/>
                        <a:t> risk of Y per unit increase in X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42923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Key Assumptions</a:t>
            </a:r>
          </a:p>
        </p:txBody>
      </p:sp>
      <p:sp>
        <p:nvSpPr>
          <p:cNvPr id="6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8229600" cy="4991100"/>
          </a:xfrm>
        </p:spPr>
        <p:txBody>
          <a:bodyPr>
            <a:normAutofit/>
          </a:bodyPr>
          <a:lstStyle/>
          <a:p>
            <a:r>
              <a:rPr lang="en-US" dirty="0"/>
              <a:t>Observations are </a:t>
            </a:r>
            <a:r>
              <a:rPr lang="en-US" i="1" dirty="0"/>
              <a:t>independent and identically distributed (</a:t>
            </a:r>
            <a:r>
              <a:rPr lang="en-US" i="1" dirty="0" err="1"/>
              <a:t>iid</a:t>
            </a:r>
            <a:r>
              <a:rPr lang="en-US" i="1" dirty="0"/>
              <a:t>)</a:t>
            </a:r>
          </a:p>
          <a:p>
            <a:pPr lvl="1"/>
            <a:r>
              <a:rPr lang="en-US" dirty="0"/>
              <a:t>Data are cross-sectional, not longitudinal!</a:t>
            </a:r>
          </a:p>
          <a:p>
            <a:pPr lvl="1"/>
            <a:r>
              <a:rPr lang="en-US" dirty="0"/>
              <a:t>Methods have been developed to extend to correlated outcomes (GEE, GLMM)</a:t>
            </a:r>
          </a:p>
          <a:p>
            <a:r>
              <a:rPr lang="en-US" dirty="0"/>
              <a:t>Linear relationship between DV and IVs</a:t>
            </a:r>
          </a:p>
          <a:p>
            <a:r>
              <a:rPr lang="en-US" dirty="0" err="1"/>
              <a:t>Homoscedasticity</a:t>
            </a:r>
            <a:r>
              <a:rPr lang="en-US" dirty="0"/>
              <a:t> (homogeneity of variance)</a:t>
            </a:r>
          </a:p>
          <a:p>
            <a:pPr lvl="1"/>
            <a:r>
              <a:rPr lang="en-US" dirty="0"/>
              <a:t>Standard deviations of the error term are constant and not dependent on the IVs</a:t>
            </a:r>
          </a:p>
          <a:p>
            <a:pPr>
              <a:buFontTx/>
              <a:buNone/>
            </a:pPr>
            <a:endParaRPr lang="en-US" dirty="0"/>
          </a:p>
          <a:p>
            <a:pPr>
              <a:buFontTx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7816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Independent Variables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IVs can be either continuous or discrete</a:t>
            </a:r>
          </a:p>
          <a:p>
            <a:r>
              <a:rPr lang="en-US" dirty="0"/>
              <a:t>Continuous IVs do not need to be normally distributed</a:t>
            </a:r>
          </a:p>
          <a:p>
            <a:r>
              <a:rPr lang="en-US" dirty="0"/>
              <a:t>Discrete IVs should be coded so that there is a reference category that the other levels are compared to</a:t>
            </a:r>
          </a:p>
          <a:p>
            <a:pPr lvl="1"/>
            <a:r>
              <a:rPr lang="en-US" dirty="0"/>
              <a:t>E.g. Drug=0 (placebo), =1 (tx1), =2 (tx2)</a:t>
            </a:r>
          </a:p>
          <a:p>
            <a:r>
              <a:rPr lang="en-US" dirty="0"/>
              <a:t>IVs can be correlated but not too highly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86482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2628</Words>
  <Application>Microsoft Office PowerPoint</Application>
  <PresentationFormat>On-screen Show (4:3)</PresentationFormat>
  <Paragraphs>347</Paragraphs>
  <Slides>49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3" baseType="lpstr">
      <vt:lpstr>Arial</vt:lpstr>
      <vt:lpstr>Calibri</vt:lpstr>
      <vt:lpstr>Office Theme</vt:lpstr>
      <vt:lpstr>Equation</vt:lpstr>
      <vt:lpstr>BIFX 503: Biostatistics in R </vt:lpstr>
      <vt:lpstr>Content</vt:lpstr>
      <vt:lpstr>Generalized Linear Models</vt:lpstr>
      <vt:lpstr>What are Generalized Linear Models?</vt:lpstr>
      <vt:lpstr>Components of Generalized Linear Models</vt:lpstr>
      <vt:lpstr>Techniques in the GLM</vt:lpstr>
      <vt:lpstr>Forms of Regression</vt:lpstr>
      <vt:lpstr>Key Assumptions</vt:lpstr>
      <vt:lpstr>Independent Variables</vt:lpstr>
      <vt:lpstr>Model Fitting</vt:lpstr>
      <vt:lpstr>Inference</vt:lpstr>
      <vt:lpstr>Logistic Regression</vt:lpstr>
      <vt:lpstr>Logistic Regression</vt:lpstr>
      <vt:lpstr>Logistic Regression</vt:lpstr>
      <vt:lpstr>Interpretation of Logistic Regression Coefficients</vt:lpstr>
      <vt:lpstr>Logistic Regression in R</vt:lpstr>
      <vt:lpstr>Logistic Regression in R</vt:lpstr>
      <vt:lpstr>Blood Screening Example</vt:lpstr>
      <vt:lpstr>ROC Curves</vt:lpstr>
      <vt:lpstr>PowerPoint Presentation</vt:lpstr>
      <vt:lpstr>Blood Screening Example</vt:lpstr>
      <vt:lpstr>Survival Analysis</vt:lpstr>
      <vt:lpstr>What is Survival Analysis?</vt:lpstr>
      <vt:lpstr>Person-Time Data</vt:lpstr>
      <vt:lpstr>Censored Data</vt:lpstr>
      <vt:lpstr>Censored Survival Data</vt:lpstr>
      <vt:lpstr>Survival Analysis: Objectives</vt:lpstr>
      <vt:lpstr>Survival Analysis in R</vt:lpstr>
      <vt:lpstr>Kaplan-Meier Plot</vt:lpstr>
      <vt:lpstr>Median Survival Time</vt:lpstr>
      <vt:lpstr>Comparing Survival Curves</vt:lpstr>
      <vt:lpstr>Kaplan-Meier Plot to Compare Groups</vt:lpstr>
      <vt:lpstr>Log Rank Test to Compare Groups</vt:lpstr>
      <vt:lpstr>Regression Models for Survival Analysis</vt:lpstr>
      <vt:lpstr>Regression Models for Survival Analysis</vt:lpstr>
      <vt:lpstr>Regression Models for Survival Analysis</vt:lpstr>
      <vt:lpstr>Regression Models for Survival Analysis</vt:lpstr>
      <vt:lpstr>Interpretation of Cox Regression Coefficients</vt:lpstr>
      <vt:lpstr>Cox Regression Functions in R</vt:lpstr>
      <vt:lpstr>Cox Regression Model Fit</vt:lpstr>
      <vt:lpstr>Cox Regression Results</vt:lpstr>
      <vt:lpstr>Tree-Based Methods for Survival Data</vt:lpstr>
      <vt:lpstr>Conditional Inference Tree for Lung Cancer Data</vt:lpstr>
      <vt:lpstr>Glioma Treatment Example</vt:lpstr>
      <vt:lpstr>Glioma Treatment Example</vt:lpstr>
      <vt:lpstr>Glioma Treatment Example</vt:lpstr>
      <vt:lpstr>Glioma Treatment Example</vt:lpstr>
      <vt:lpstr>Difference by Tumor Type</vt:lpstr>
      <vt:lpstr>Stratified Cox Regression</vt:lpstr>
    </vt:vector>
  </TitlesOfParts>
  <Company>Schroeder Statistical Consulting, LLC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Jennifer Schroeder</dc:creator>
  <cp:lastModifiedBy>Jedediah Smith</cp:lastModifiedBy>
  <cp:revision>740</cp:revision>
  <cp:lastPrinted>2018-04-19T16:49:57Z</cp:lastPrinted>
  <dcterms:created xsi:type="dcterms:W3CDTF">2016-09-16T17:39:07Z</dcterms:created>
  <dcterms:modified xsi:type="dcterms:W3CDTF">2021-10-31T14:05:59Z</dcterms:modified>
</cp:coreProperties>
</file>